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332" r:id="rId3"/>
    <p:sldId id="324" r:id="rId4"/>
    <p:sldId id="333" r:id="rId5"/>
    <p:sldId id="330" r:id="rId6"/>
    <p:sldId id="337" r:id="rId7"/>
    <p:sldId id="336" r:id="rId8"/>
    <p:sldId id="329" r:id="rId9"/>
    <p:sldId id="335" r:id="rId10"/>
    <p:sldId id="331" r:id="rId11"/>
    <p:sldId id="322" r:id="rId12"/>
    <p:sldId id="313" r:id="rId13"/>
    <p:sldId id="314" r:id="rId14"/>
    <p:sldId id="307" r:id="rId15"/>
    <p:sldId id="319" r:id="rId16"/>
    <p:sldId id="311" r:id="rId17"/>
    <p:sldId id="299" r:id="rId18"/>
    <p:sldId id="320" r:id="rId19"/>
    <p:sldId id="302" r:id="rId20"/>
    <p:sldId id="305" r:id="rId21"/>
    <p:sldId id="304" r:id="rId22"/>
    <p:sldId id="334" r:id="rId23"/>
    <p:sldId id="338" r:id="rId24"/>
    <p:sldId id="344" r:id="rId25"/>
    <p:sldId id="341" r:id="rId26"/>
    <p:sldId id="343" r:id="rId27"/>
  </p:sldIdLst>
  <p:sldSz cx="9144000" cy="5143500" type="screen16x9"/>
  <p:notesSz cx="6858000" cy="9144000"/>
  <p:embeddedFontLst>
    <p:embeddedFont>
      <p:font typeface="Goudy Old Style" panose="02020502050305020303" pitchFamily="18" charset="0"/>
      <p:regular r:id="rId29"/>
      <p:bold r:id="rId30"/>
      <p:italic r:id="rId31"/>
    </p:embeddedFont>
    <p:embeddedFont>
      <p:font typeface="Impact" panose="020B0806030902050204" pitchFamily="34" charset="0"/>
      <p:regular r:id="rId32"/>
    </p:embeddedFont>
    <p:embeddedFont>
      <p:font typeface="Nixie One" panose="020B0604020202020204" charset="0"/>
      <p:regular r:id="rId33"/>
    </p:embeddedFont>
    <p:embeddedFont>
      <p:font typeface="Roboto Slab"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3" autoAdjust="0"/>
    <p:restoredTop sz="94660"/>
  </p:normalViewPr>
  <p:slideViewPr>
    <p:cSldViewPr snapToGrid="0">
      <p:cViewPr varScale="1">
        <p:scale>
          <a:sx n="113" d="100"/>
          <a:sy n="113" d="100"/>
        </p:scale>
        <p:origin x="90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4392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12" name="Google Shape;12;p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685800" y="2601425"/>
            <a:ext cx="5810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27779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24"/>
        <p:cNvGrpSpPr/>
        <p:nvPr/>
      </p:nvGrpSpPr>
      <p:grpSpPr>
        <a:xfrm>
          <a:off x="0" y="0"/>
          <a:ext cx="0" cy="0"/>
          <a:chOff x="0" y="0"/>
          <a:chExt cx="0" cy="0"/>
        </a:xfrm>
      </p:grpSpPr>
      <p:sp>
        <p:nvSpPr>
          <p:cNvPr id="25" name="Google Shape;25;p4"/>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6820"/>
                  </a:srgbClr>
                </a:solidFill>
                <a:latin typeface="Impact"/>
              </a:rPr>
              <a:t>“</a:t>
            </a:r>
          </a:p>
        </p:txBody>
      </p:sp>
      <p:sp>
        <p:nvSpPr>
          <p:cNvPr id="26" name="Google Shape;26;p4"/>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27" name="Google Shape;27;p4"/>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body" idx="1"/>
          </p:nvPr>
        </p:nvSpPr>
        <p:spPr>
          <a:xfrm>
            <a:off x="1556175" y="2300275"/>
            <a:ext cx="6031800" cy="6051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Clr>
                <a:schemeClr val="lt1"/>
              </a:buClr>
              <a:buSzPts val="2000"/>
              <a:buChar char="▪"/>
              <a:defRPr sz="2000">
                <a:solidFill>
                  <a:schemeClr val="lt1"/>
                </a:solidFill>
              </a:defRPr>
            </a:lvl1pPr>
            <a:lvl2pPr marL="914400" lvl="1" indent="-355600" algn="ctr" rtl="0">
              <a:spcBef>
                <a:spcPts val="0"/>
              </a:spcBef>
              <a:spcAft>
                <a:spcPts val="0"/>
              </a:spcAft>
              <a:buClr>
                <a:schemeClr val="lt1"/>
              </a:buClr>
              <a:buSzPts val="2000"/>
              <a:buChar char="▫"/>
              <a:defRPr sz="2000">
                <a:solidFill>
                  <a:schemeClr val="lt1"/>
                </a:solidFill>
              </a:defRPr>
            </a:lvl2pPr>
            <a:lvl3pPr marL="1371600" lvl="2" indent="-355600" algn="ctr" rtl="0">
              <a:spcBef>
                <a:spcPts val="0"/>
              </a:spcBef>
              <a:spcAft>
                <a:spcPts val="0"/>
              </a:spcAft>
              <a:buClr>
                <a:schemeClr val="lt1"/>
              </a:buClr>
              <a:buSzPts val="2000"/>
              <a:buChar char="■"/>
              <a:defRPr sz="2000">
                <a:solidFill>
                  <a:schemeClr val="lt1"/>
                </a:solidFill>
              </a:defRPr>
            </a:lvl3pPr>
            <a:lvl4pPr marL="1828800" lvl="3" indent="-355600" algn="ctr" rtl="0">
              <a:spcBef>
                <a:spcPts val="0"/>
              </a:spcBef>
              <a:spcAft>
                <a:spcPts val="0"/>
              </a:spcAft>
              <a:buClr>
                <a:schemeClr val="lt1"/>
              </a:buClr>
              <a:buSzPts val="2000"/>
              <a:buChar char="●"/>
              <a:defRPr sz="2000">
                <a:solidFill>
                  <a:schemeClr val="lt1"/>
                </a:solidFill>
              </a:defRPr>
            </a:lvl4pPr>
            <a:lvl5pPr marL="2286000" lvl="4" indent="-355600" algn="ctr" rtl="0">
              <a:spcBef>
                <a:spcPts val="0"/>
              </a:spcBef>
              <a:spcAft>
                <a:spcPts val="0"/>
              </a:spcAft>
              <a:buClr>
                <a:schemeClr val="lt1"/>
              </a:buClr>
              <a:buSzPts val="2000"/>
              <a:buChar char="○"/>
              <a:defRPr sz="2000">
                <a:solidFill>
                  <a:schemeClr val="lt1"/>
                </a:solidFill>
              </a:defRPr>
            </a:lvl5pPr>
            <a:lvl6pPr marL="2743200" lvl="5" indent="-355600" algn="ctr" rtl="0">
              <a:spcBef>
                <a:spcPts val="0"/>
              </a:spcBef>
              <a:spcAft>
                <a:spcPts val="0"/>
              </a:spcAft>
              <a:buClr>
                <a:schemeClr val="lt1"/>
              </a:buClr>
              <a:buSzPts val="2000"/>
              <a:buChar char="■"/>
              <a:defRPr sz="2000">
                <a:solidFill>
                  <a:schemeClr val="lt1"/>
                </a:solidFill>
              </a:defRPr>
            </a:lvl6pPr>
            <a:lvl7pPr marL="3200400" lvl="6" indent="-355600" algn="ctr" rtl="0">
              <a:spcBef>
                <a:spcPts val="0"/>
              </a:spcBef>
              <a:spcAft>
                <a:spcPts val="0"/>
              </a:spcAft>
              <a:buClr>
                <a:schemeClr val="lt1"/>
              </a:buClr>
              <a:buSzPts val="2000"/>
              <a:buChar char="●"/>
              <a:defRPr sz="2000">
                <a:solidFill>
                  <a:schemeClr val="lt1"/>
                </a:solidFill>
              </a:defRPr>
            </a:lvl7pPr>
            <a:lvl8pPr marL="3657600" lvl="7" indent="-355600" algn="ctr" rtl="0">
              <a:spcBef>
                <a:spcPts val="0"/>
              </a:spcBef>
              <a:spcAft>
                <a:spcPts val="0"/>
              </a:spcAft>
              <a:buClr>
                <a:schemeClr val="lt1"/>
              </a:buClr>
              <a:buSzPts val="2000"/>
              <a:buChar char="○"/>
              <a:defRPr sz="2000">
                <a:solidFill>
                  <a:schemeClr val="lt1"/>
                </a:solidFill>
              </a:defRPr>
            </a:lvl8pPr>
            <a:lvl9pPr marL="4114800" lvl="8" indent="-355600" algn="ctr">
              <a:spcBef>
                <a:spcPts val="0"/>
              </a:spcBef>
              <a:spcAft>
                <a:spcPts val="0"/>
              </a:spcAft>
              <a:buClr>
                <a:schemeClr val="lt1"/>
              </a:buClr>
              <a:buSzPts val="2000"/>
              <a:buChar char="■"/>
              <a:defRPr sz="2000">
                <a:solidFill>
                  <a:schemeClr val="lt1"/>
                </a:solidFill>
              </a:defRPr>
            </a:lvl9pPr>
          </a:lstStyle>
          <a:p>
            <a:pPr lvl="0"/>
            <a:r>
              <a:rPr lang="en-US"/>
              <a:t>Click to edit Master text styles</a:t>
            </a:r>
          </a:p>
        </p:txBody>
      </p:sp>
      <p:sp>
        <p:nvSpPr>
          <p:cNvPr id="31" name="Google Shape;31;p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779121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Google Shape;33;p5"/>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34" name="Google Shape;34;p5"/>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5"/>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39" name="Google Shape;39;p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n-US"/>
              <a:t>Click to edit Master title style</a:t>
            </a:r>
            <a:endParaRPr/>
          </a:p>
        </p:txBody>
      </p:sp>
      <p:sp>
        <p:nvSpPr>
          <p:cNvPr id="40" name="Google Shape;40;p5"/>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noAutofit/>
          </a:bodyPr>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pPr lvl="0"/>
            <a:r>
              <a:rPr lang="en-US"/>
              <a:t>Click to edit Master text styles</a:t>
            </a:r>
          </a:p>
        </p:txBody>
      </p:sp>
      <p:sp>
        <p:nvSpPr>
          <p:cNvPr id="41" name="Google Shape;41;p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885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3"/>
        <p:cNvGrpSpPr/>
        <p:nvPr/>
      </p:nvGrpSpPr>
      <p:grpSpPr>
        <a:xfrm>
          <a:off x="0" y="0"/>
          <a:ext cx="0" cy="0"/>
          <a:chOff x="0" y="0"/>
          <a:chExt cx="0" cy="0"/>
        </a:xfrm>
      </p:grpSpPr>
      <p:sp>
        <p:nvSpPr>
          <p:cNvPr id="54" name="Google Shape;54;p7"/>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55" name="Google Shape;55;p7"/>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7"/>
          <p:cNvCxnSpPr/>
          <p:nvPr/>
        </p:nvCxnSpPr>
        <p:spPr>
          <a:xfrm>
            <a:off x="1037450" y="809725"/>
            <a:ext cx="0" cy="470700"/>
          </a:xfrm>
          <a:prstGeom prst="straightConnector1">
            <a:avLst/>
          </a:prstGeom>
          <a:noFill/>
          <a:ln w="9525" cap="flat" cmpd="sng">
            <a:solidFill>
              <a:schemeClr val="accent2"/>
            </a:solidFill>
            <a:prstDash val="solid"/>
            <a:round/>
            <a:headEnd type="none" w="med" len="med"/>
            <a:tailEnd type="none" w="med" len="med"/>
          </a:ln>
        </p:spPr>
      </p:cxnSp>
      <p:sp>
        <p:nvSpPr>
          <p:cNvPr id="60" name="Google Shape;60;p7"/>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r>
              <a:rPr lang="en-US"/>
              <a:t>Click to edit Master title style</a:t>
            </a:r>
            <a:endParaRPr/>
          </a:p>
        </p:txBody>
      </p:sp>
      <p:sp>
        <p:nvSpPr>
          <p:cNvPr id="61" name="Google Shape;61;p7"/>
          <p:cNvSpPr txBox="1">
            <a:spLocks noGrp="1"/>
          </p:cNvSpPr>
          <p:nvPr>
            <p:ph type="body" idx="1"/>
          </p:nvPr>
        </p:nvSpPr>
        <p:spPr>
          <a:xfrm>
            <a:off x="1146025" y="1773300"/>
            <a:ext cx="2409900" cy="315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62" name="Google Shape;62;p7"/>
          <p:cNvSpPr txBox="1">
            <a:spLocks noGrp="1"/>
          </p:cNvSpPr>
          <p:nvPr>
            <p:ph type="body" idx="2"/>
          </p:nvPr>
        </p:nvSpPr>
        <p:spPr>
          <a:xfrm>
            <a:off x="3679388" y="1773300"/>
            <a:ext cx="2409900" cy="315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63" name="Google Shape;63;p7"/>
          <p:cNvSpPr txBox="1">
            <a:spLocks noGrp="1"/>
          </p:cNvSpPr>
          <p:nvPr>
            <p:ph type="body" idx="3"/>
          </p:nvPr>
        </p:nvSpPr>
        <p:spPr>
          <a:xfrm>
            <a:off x="6212750" y="1773300"/>
            <a:ext cx="2409900" cy="315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64" name="Google Shape;64;p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22960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9"/>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76" name="Google Shape;76;p9"/>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800"/>
              <a:buNone/>
              <a:defRPr sz="1800">
                <a:solidFill>
                  <a:schemeClr val="accent1"/>
                </a:solidFill>
              </a:defRPr>
            </a:lvl1pPr>
          </a:lstStyle>
          <a:p>
            <a:pPr lvl="0"/>
            <a:r>
              <a:rPr lang="en-US"/>
              <a:t>Click to edit Master text styles</a:t>
            </a:r>
          </a:p>
        </p:txBody>
      </p:sp>
      <p:sp>
        <p:nvSpPr>
          <p:cNvPr id="81" name="Google Shape;81;p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10477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0"/>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84" name="Google Shape;84;p10"/>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11731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tyle A">
  <p:cSld name="Blank style A">
    <p:bg>
      <p:bgPr>
        <a:solidFill>
          <a:schemeClr val="accent4"/>
        </a:solidFill>
        <a:effectLst/>
      </p:bgPr>
    </p:bg>
    <p:spTree>
      <p:nvGrpSpPr>
        <p:cNvPr id="1" name="Shape 89"/>
        <p:cNvGrpSpPr/>
        <p:nvPr/>
      </p:nvGrpSpPr>
      <p:grpSpPr>
        <a:xfrm>
          <a:off x="0" y="0"/>
          <a:ext cx="0" cy="0"/>
          <a:chOff x="0" y="0"/>
          <a:chExt cx="0" cy="0"/>
        </a:xfrm>
      </p:grpSpPr>
      <p:sp>
        <p:nvSpPr>
          <p:cNvPr id="90" name="Google Shape;90;p1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1" name="Google Shape;91;p11"/>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516654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tyle B">
  <p:cSld name="Blank style B">
    <p:bg>
      <p:bgPr>
        <a:solidFill>
          <a:schemeClr val="accent1"/>
        </a:solidFill>
        <a:effectLst/>
      </p:bgPr>
    </p:bg>
    <p:spTree>
      <p:nvGrpSpPr>
        <p:cNvPr id="1" name="Shape 95"/>
        <p:cNvGrpSpPr/>
        <p:nvPr/>
      </p:nvGrpSpPr>
      <p:grpSpPr>
        <a:xfrm>
          <a:off x="0" y="0"/>
          <a:ext cx="0" cy="0"/>
          <a:chOff x="0" y="0"/>
          <a:chExt cx="0" cy="0"/>
        </a:xfrm>
      </p:grpSpPr>
      <p:sp>
        <p:nvSpPr>
          <p:cNvPr id="96" name="Google Shape;96;p12"/>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8" name="Google Shape;98;p12"/>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59315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1pPr>
            <a:lvl2pPr lvl="1">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2pPr>
            <a:lvl3pPr lvl="2">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3pPr>
            <a:lvl4pPr lvl="3">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4pPr>
            <a:lvl5pPr lvl="4">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5pPr>
            <a:lvl6pPr lvl="5">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6pPr>
            <a:lvl7pPr lvl="6">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7pPr>
            <a:lvl8pPr lvl="7">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8pPr>
            <a:lvl9pPr lvl="8">
              <a:spcBef>
                <a:spcPts val="0"/>
              </a:spcBef>
              <a:spcAft>
                <a:spcPts val="0"/>
              </a:spcAft>
              <a:buClr>
                <a:schemeClr val="lt1"/>
              </a:buClr>
              <a:buSzPts val="1800"/>
              <a:buFont typeface="Roboto Slab"/>
              <a:buNone/>
              <a:defRPr sz="18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2"/>
              </a:buClr>
              <a:buSzPts val="3000"/>
              <a:buFont typeface="Nixie One"/>
              <a:buChar char="▪"/>
              <a:defRPr sz="3000">
                <a:solidFill>
                  <a:schemeClr val="accent1"/>
                </a:solidFill>
                <a:latin typeface="Nixie One"/>
                <a:ea typeface="Nixie One"/>
                <a:cs typeface="Nixie One"/>
                <a:sym typeface="Nixie One"/>
              </a:defRPr>
            </a:lvl1pPr>
            <a:lvl2pPr marL="914400" lvl="1"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2pPr>
            <a:lvl3pPr marL="1371600" lvl="2" indent="-381000">
              <a:spcBef>
                <a:spcPts val="0"/>
              </a:spcBef>
              <a:spcAft>
                <a:spcPts val="0"/>
              </a:spcAft>
              <a:buClr>
                <a:schemeClr val="accent2"/>
              </a:buClr>
              <a:buSzPts val="2400"/>
              <a:buFont typeface="Nixie One"/>
              <a:buChar char="■"/>
              <a:defRPr sz="2400">
                <a:solidFill>
                  <a:schemeClr val="accent1"/>
                </a:solidFill>
                <a:latin typeface="Nixie One"/>
                <a:ea typeface="Nixie One"/>
                <a:cs typeface="Nixie One"/>
                <a:sym typeface="Nixie One"/>
              </a:defRPr>
            </a:lvl3pPr>
            <a:lvl4pPr marL="1828800" lvl="3"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4pPr>
            <a:lvl5pPr marL="2286000" lvl="4"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5pPr>
            <a:lvl6pPr marL="2743200" lvl="5"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6pPr>
            <a:lvl7pPr marL="3200400" lvl="6"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7pPr>
            <a:lvl8pPr marL="3657600" lvl="7"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8pPr>
            <a:lvl9pPr marL="4114800" lvl="8" indent="-342900">
              <a:spcBef>
                <a:spcPts val="0"/>
              </a:spcBef>
              <a:spcAft>
                <a:spcPts val="0"/>
              </a:spcAft>
              <a:buClr>
                <a:schemeClr val="accent1"/>
              </a:buClr>
              <a:buSzPts val="1800"/>
              <a:buFont typeface="Nixie One"/>
              <a:buChar char="■"/>
              <a:defRPr sz="1800">
                <a:solidFill>
                  <a:schemeClr val="accent1"/>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lvl="0" algn="ctr">
              <a:buNone/>
              <a:defRPr sz="800">
                <a:solidFill>
                  <a:schemeClr val="lt1"/>
                </a:solidFill>
                <a:latin typeface="Roboto Slab"/>
                <a:ea typeface="Roboto Slab"/>
                <a:cs typeface="Roboto Slab"/>
                <a:sym typeface="Roboto Slab"/>
              </a:defRPr>
            </a:lvl1pPr>
            <a:lvl2pPr lvl="1" algn="ctr">
              <a:buNone/>
              <a:defRPr sz="800">
                <a:solidFill>
                  <a:schemeClr val="lt1"/>
                </a:solidFill>
                <a:latin typeface="Roboto Slab"/>
                <a:ea typeface="Roboto Slab"/>
                <a:cs typeface="Roboto Slab"/>
                <a:sym typeface="Roboto Slab"/>
              </a:defRPr>
            </a:lvl2pPr>
            <a:lvl3pPr lvl="2" algn="ctr">
              <a:buNone/>
              <a:defRPr sz="800">
                <a:solidFill>
                  <a:schemeClr val="lt1"/>
                </a:solidFill>
                <a:latin typeface="Roboto Slab"/>
                <a:ea typeface="Roboto Slab"/>
                <a:cs typeface="Roboto Slab"/>
                <a:sym typeface="Roboto Slab"/>
              </a:defRPr>
            </a:lvl3pPr>
            <a:lvl4pPr lvl="3" algn="ctr">
              <a:buNone/>
              <a:defRPr sz="800">
                <a:solidFill>
                  <a:schemeClr val="lt1"/>
                </a:solidFill>
                <a:latin typeface="Roboto Slab"/>
                <a:ea typeface="Roboto Slab"/>
                <a:cs typeface="Roboto Slab"/>
                <a:sym typeface="Roboto Slab"/>
              </a:defRPr>
            </a:lvl4pPr>
            <a:lvl5pPr lvl="4" algn="ctr">
              <a:buNone/>
              <a:defRPr sz="800">
                <a:solidFill>
                  <a:schemeClr val="lt1"/>
                </a:solidFill>
                <a:latin typeface="Roboto Slab"/>
                <a:ea typeface="Roboto Slab"/>
                <a:cs typeface="Roboto Slab"/>
                <a:sym typeface="Roboto Slab"/>
              </a:defRPr>
            </a:lvl5pPr>
            <a:lvl6pPr lvl="5" algn="ctr">
              <a:buNone/>
              <a:defRPr sz="800">
                <a:solidFill>
                  <a:schemeClr val="lt1"/>
                </a:solidFill>
                <a:latin typeface="Roboto Slab"/>
                <a:ea typeface="Roboto Slab"/>
                <a:cs typeface="Roboto Slab"/>
                <a:sym typeface="Roboto Slab"/>
              </a:defRPr>
            </a:lvl6pPr>
            <a:lvl7pPr lvl="6" algn="ctr">
              <a:buNone/>
              <a:defRPr sz="800">
                <a:solidFill>
                  <a:schemeClr val="lt1"/>
                </a:solidFill>
                <a:latin typeface="Roboto Slab"/>
                <a:ea typeface="Roboto Slab"/>
                <a:cs typeface="Roboto Slab"/>
                <a:sym typeface="Roboto Slab"/>
              </a:defRPr>
            </a:lvl7pPr>
            <a:lvl8pPr lvl="7" algn="ctr">
              <a:buNone/>
              <a:defRPr sz="800">
                <a:solidFill>
                  <a:schemeClr val="lt1"/>
                </a:solidFill>
                <a:latin typeface="Roboto Slab"/>
                <a:ea typeface="Roboto Slab"/>
                <a:cs typeface="Roboto Slab"/>
                <a:sym typeface="Roboto Slab"/>
              </a:defRPr>
            </a:lvl8pPr>
            <a:lvl9pPr lvl="8" algn="ctr">
              <a:buNone/>
              <a:defRPr sz="800">
                <a:solidFill>
                  <a:schemeClr val="lt1"/>
                </a:solidFill>
                <a:latin typeface="Roboto Slab"/>
                <a:ea typeface="Roboto Slab"/>
                <a:cs typeface="Roboto Slab"/>
                <a:sym typeface="Roboto Slab"/>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2652133"/>
      </p:ext>
    </p:extLst>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5" r:id="rId4"/>
    <p:sldLayoutId id="2147483667" r:id="rId5"/>
    <p:sldLayoutId id="2147483668" r:id="rId6"/>
    <p:sldLayoutId id="2147483669" r:id="rId7"/>
    <p:sldLayoutId id="2147483670" r:id="rId8"/>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video" Target="../media/media2.mp4"/><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596705" y="1353806"/>
            <a:ext cx="6391722"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kern="1200" dirty="0">
                <a:solidFill>
                  <a:schemeClr val="bg1"/>
                </a:solidFill>
                <a:latin typeface="+mj-lt"/>
                <a:ea typeface="+mj-ea"/>
                <a:cs typeface="+mj-cs"/>
              </a:rPr>
              <a:t>Multifunctional Low-cost Integratable Optical Devices</a:t>
            </a:r>
            <a:endParaRPr dirty="0">
              <a:solidFill>
                <a:schemeClr val="bg1"/>
              </a:solidFill>
            </a:endParaRPr>
          </a:p>
        </p:txBody>
      </p:sp>
      <p:sp>
        <p:nvSpPr>
          <p:cNvPr id="12" name="Subtitle 2">
            <a:extLst>
              <a:ext uri="{FF2B5EF4-FFF2-40B4-BE49-F238E27FC236}">
                <a16:creationId xmlns:a16="http://schemas.microsoft.com/office/drawing/2014/main" id="{D4400836-4EDF-4DEE-8310-279A3C2DC14E}"/>
              </a:ext>
            </a:extLst>
          </p:cNvPr>
          <p:cNvSpPr txBox="1">
            <a:spLocks/>
          </p:cNvSpPr>
          <p:nvPr/>
        </p:nvSpPr>
        <p:spPr>
          <a:xfrm>
            <a:off x="304800" y="3479006"/>
            <a:ext cx="8839200" cy="759150"/>
          </a:xfrm>
          <a:prstGeom prst="rect">
            <a:avLst/>
          </a:prstGeom>
        </p:spPr>
        <p:txBody>
          <a:bodyPr vert="horz" lIns="91440" tIns="45720" rIns="91440" bIns="45720" rtlCol="0" anchor="b">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bg1"/>
                </a:solidFill>
              </a:rPr>
              <a:t>Guide:</a:t>
            </a:r>
          </a:p>
          <a:p>
            <a:r>
              <a:rPr lang="en-US" sz="1600" b="1" dirty="0">
                <a:solidFill>
                  <a:schemeClr val="bg1"/>
                </a:solidFill>
              </a:rPr>
              <a:t>Dr </a:t>
            </a:r>
            <a:r>
              <a:rPr lang="en-US" sz="1600" b="1" dirty="0" err="1">
                <a:solidFill>
                  <a:schemeClr val="bg1"/>
                </a:solidFill>
              </a:rPr>
              <a:t>Subramanyan</a:t>
            </a:r>
            <a:r>
              <a:rPr lang="en-US" sz="1600" b="1" dirty="0">
                <a:solidFill>
                  <a:schemeClr val="bg1"/>
                </a:solidFill>
              </a:rPr>
              <a:t> Namboodiri </a:t>
            </a:r>
            <a:r>
              <a:rPr lang="en-US" sz="1600" b="1" dirty="0" err="1">
                <a:solidFill>
                  <a:schemeClr val="bg1"/>
                </a:solidFill>
              </a:rPr>
              <a:t>Varanakottu</a:t>
            </a:r>
            <a:endParaRPr lang="en-US" sz="1600" b="1" dirty="0">
              <a:solidFill>
                <a:schemeClr val="bg1"/>
              </a:solidFill>
            </a:endParaRPr>
          </a:p>
          <a:p>
            <a:pPr lvl="2" algn="r"/>
            <a:r>
              <a:rPr lang="en-US" sz="1600" b="1" dirty="0">
                <a:solidFill>
                  <a:schemeClr val="bg1"/>
                </a:solidFill>
              </a:rPr>
              <a:t>Alex Shajan – B180649EP</a:t>
            </a:r>
          </a:p>
          <a:p>
            <a:pPr algn="r"/>
            <a:r>
              <a:rPr lang="en-US" sz="1600" b="1" dirty="0" err="1">
                <a:solidFill>
                  <a:schemeClr val="bg1"/>
                </a:solidFill>
              </a:rPr>
              <a:t>Suryasaradhi.B</a:t>
            </a:r>
            <a:r>
              <a:rPr lang="en-US" sz="1600" b="1" dirty="0">
                <a:solidFill>
                  <a:schemeClr val="bg1"/>
                </a:solidFill>
              </a:rPr>
              <a:t> - B180976EP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C3F3-06E0-4221-9DE9-8D400CB4FBE3}"/>
              </a:ext>
            </a:extLst>
          </p:cNvPr>
          <p:cNvSpPr>
            <a:spLocks noGrp="1"/>
          </p:cNvSpPr>
          <p:nvPr>
            <p:ph type="title"/>
          </p:nvPr>
        </p:nvSpPr>
        <p:spPr/>
        <p:txBody>
          <a:bodyPr/>
          <a:lstStyle/>
          <a:p>
            <a:r>
              <a:rPr lang="en-IN" dirty="0"/>
              <a:t>BUDGET ALLOCATION STATUS</a:t>
            </a:r>
          </a:p>
        </p:txBody>
      </p:sp>
      <p:sp>
        <p:nvSpPr>
          <p:cNvPr id="4" name="Slide Number Placeholder 3">
            <a:extLst>
              <a:ext uri="{FF2B5EF4-FFF2-40B4-BE49-F238E27FC236}">
                <a16:creationId xmlns:a16="http://schemas.microsoft.com/office/drawing/2014/main" id="{E7D8319B-EB5B-40CB-89B3-802BB06A7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6" name="Table 6">
            <a:extLst>
              <a:ext uri="{FF2B5EF4-FFF2-40B4-BE49-F238E27FC236}">
                <a16:creationId xmlns:a16="http://schemas.microsoft.com/office/drawing/2014/main" id="{40F068FB-C057-4DA0-B99E-DBCE4F2EB148}"/>
              </a:ext>
            </a:extLst>
          </p:cNvPr>
          <p:cNvGraphicFramePr>
            <a:graphicFrameLocks noGrp="1"/>
          </p:cNvGraphicFramePr>
          <p:nvPr>
            <p:extLst>
              <p:ext uri="{D42A27DB-BD31-4B8C-83A1-F6EECF244321}">
                <p14:modId xmlns:p14="http://schemas.microsoft.com/office/powerpoint/2010/main" val="2842649962"/>
              </p:ext>
            </p:extLst>
          </p:nvPr>
        </p:nvGraphicFramePr>
        <p:xfrm>
          <a:off x="1047205" y="1839503"/>
          <a:ext cx="7143207" cy="2979897"/>
        </p:xfrm>
        <a:graphic>
          <a:graphicData uri="http://schemas.openxmlformats.org/drawingml/2006/table">
            <a:tbl>
              <a:tblPr firstRow="1" bandRow="1">
                <a:tableStyleId>{DA5B2040-0373-4AB5-8C16-54180E59C3D7}</a:tableStyleId>
              </a:tblPr>
              <a:tblGrid>
                <a:gridCol w="2381069">
                  <a:extLst>
                    <a:ext uri="{9D8B030D-6E8A-4147-A177-3AD203B41FA5}">
                      <a16:colId xmlns:a16="http://schemas.microsoft.com/office/drawing/2014/main" val="2076222697"/>
                    </a:ext>
                  </a:extLst>
                </a:gridCol>
                <a:gridCol w="2381069">
                  <a:extLst>
                    <a:ext uri="{9D8B030D-6E8A-4147-A177-3AD203B41FA5}">
                      <a16:colId xmlns:a16="http://schemas.microsoft.com/office/drawing/2014/main" val="3340312464"/>
                    </a:ext>
                  </a:extLst>
                </a:gridCol>
                <a:gridCol w="2381069">
                  <a:extLst>
                    <a:ext uri="{9D8B030D-6E8A-4147-A177-3AD203B41FA5}">
                      <a16:colId xmlns:a16="http://schemas.microsoft.com/office/drawing/2014/main" val="32073144"/>
                    </a:ext>
                  </a:extLst>
                </a:gridCol>
              </a:tblGrid>
              <a:tr h="771445">
                <a:tc>
                  <a:txBody>
                    <a:bodyPr/>
                    <a:lstStyle/>
                    <a:p>
                      <a:pPr algn="ctr"/>
                      <a:r>
                        <a:rPr lang="en-US" dirty="0"/>
                        <a:t>TOTAL AMOUNT ALLOCATED</a:t>
                      </a:r>
                      <a:endParaRPr lang="en-IN" dirty="0"/>
                    </a:p>
                  </a:txBody>
                  <a:tcPr anchor="ctr"/>
                </a:tc>
                <a:tc>
                  <a:txBody>
                    <a:bodyPr/>
                    <a:lstStyle/>
                    <a:p>
                      <a:pPr algn="ctr"/>
                      <a:r>
                        <a:rPr lang="en-US" dirty="0"/>
                        <a:t>AMOUNT UTILIZED</a:t>
                      </a:r>
                      <a:endParaRPr lang="en-IN" dirty="0"/>
                    </a:p>
                  </a:txBody>
                  <a:tcPr anchor="ctr"/>
                </a:tc>
                <a:tc>
                  <a:txBody>
                    <a:bodyPr/>
                    <a:lstStyle/>
                    <a:p>
                      <a:pPr algn="ctr"/>
                      <a:r>
                        <a:rPr lang="en-US" dirty="0"/>
                        <a:t>REMAINING AMOUNT</a:t>
                      </a:r>
                      <a:endParaRPr lang="en-IN" dirty="0"/>
                    </a:p>
                  </a:txBody>
                  <a:tcPr anchor="ctr"/>
                </a:tc>
                <a:extLst>
                  <a:ext uri="{0D108BD9-81ED-4DB2-BD59-A6C34878D82A}">
                    <a16:rowId xmlns:a16="http://schemas.microsoft.com/office/drawing/2014/main" val="3552071270"/>
                  </a:ext>
                </a:extLst>
              </a:tr>
              <a:tr h="552113">
                <a:tc>
                  <a:txBody>
                    <a:bodyPr/>
                    <a:lstStyle/>
                    <a:p>
                      <a:pPr algn="ctr"/>
                      <a:endParaRPr lang="en-IN" dirty="0"/>
                    </a:p>
                  </a:txBody>
                  <a:tcPr anchor="ctr"/>
                </a:tc>
                <a:tc>
                  <a:txBody>
                    <a:bodyPr/>
                    <a:lstStyle/>
                    <a:p>
                      <a:pPr algn="ctr"/>
                      <a:r>
                        <a:rPr lang="en-US" dirty="0"/>
                        <a:t>5000</a:t>
                      </a:r>
                      <a:endParaRPr lang="en-IN" dirty="0"/>
                    </a:p>
                  </a:txBody>
                  <a:tcPr anchor="ctr"/>
                </a:tc>
                <a:tc>
                  <a:txBody>
                    <a:bodyPr/>
                    <a:lstStyle/>
                    <a:p>
                      <a:pPr algn="ctr"/>
                      <a:endParaRPr lang="en-IN" dirty="0"/>
                    </a:p>
                  </a:txBody>
                  <a:tcPr anchor="ctr"/>
                </a:tc>
                <a:extLst>
                  <a:ext uri="{0D108BD9-81ED-4DB2-BD59-A6C34878D82A}">
                    <a16:rowId xmlns:a16="http://schemas.microsoft.com/office/drawing/2014/main" val="2345236746"/>
                  </a:ext>
                </a:extLst>
              </a:tr>
              <a:tr h="552113">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2121626521"/>
                  </a:ext>
                </a:extLst>
              </a:tr>
              <a:tr h="552113">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4092766708"/>
                  </a:ext>
                </a:extLst>
              </a:tr>
              <a:tr h="552113">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2446786417"/>
                  </a:ext>
                </a:extLst>
              </a:tr>
            </a:tbl>
          </a:graphicData>
        </a:graphic>
      </p:graphicFrame>
    </p:spTree>
    <p:extLst>
      <p:ext uri="{BB962C8B-B14F-4D97-AF65-F5344CB8AC3E}">
        <p14:creationId xmlns:p14="http://schemas.microsoft.com/office/powerpoint/2010/main" val="341890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006666-D29B-4482-90FE-C39BE4B88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Title 1">
            <a:extLst>
              <a:ext uri="{FF2B5EF4-FFF2-40B4-BE49-F238E27FC236}">
                <a16:creationId xmlns:a16="http://schemas.microsoft.com/office/drawing/2014/main" id="{A9FC812D-8B27-4BF2-8202-1AC55329757A}"/>
              </a:ext>
            </a:extLst>
          </p:cNvPr>
          <p:cNvSpPr txBox="1">
            <a:spLocks/>
          </p:cNvSpPr>
          <p:nvPr/>
        </p:nvSpPr>
        <p:spPr>
          <a:xfrm>
            <a:off x="1666800" y="1991850"/>
            <a:ext cx="5810400" cy="1159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400" b="1" dirty="0">
                <a:solidFill>
                  <a:schemeClr val="bg1"/>
                </a:solidFill>
                <a:latin typeface="Roboto Slab" panose="020B0604020202020204" charset="0"/>
                <a:cs typeface="Roboto Slab" panose="020B0604020202020204" charset="0"/>
              </a:rPr>
              <a:t>THANK YOU!</a:t>
            </a:r>
          </a:p>
        </p:txBody>
      </p:sp>
    </p:spTree>
    <p:extLst>
      <p:ext uri="{BB962C8B-B14F-4D97-AF65-F5344CB8AC3E}">
        <p14:creationId xmlns:p14="http://schemas.microsoft.com/office/powerpoint/2010/main" val="10803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26D8-3FAA-45CB-A7D4-195BC37AC972}"/>
              </a:ext>
            </a:extLst>
          </p:cNvPr>
          <p:cNvSpPr>
            <a:spLocks noGrp="1"/>
          </p:cNvSpPr>
          <p:nvPr>
            <p:ph type="title"/>
          </p:nvPr>
        </p:nvSpPr>
        <p:spPr/>
        <p:txBody>
          <a:bodyPr/>
          <a:lstStyle/>
          <a:p>
            <a:r>
              <a:rPr lang="en-IN" dirty="0"/>
              <a:t>BEAM CHOPPER</a:t>
            </a:r>
          </a:p>
        </p:txBody>
      </p:sp>
      <p:sp>
        <p:nvSpPr>
          <p:cNvPr id="3" name="Text Placeholder 2">
            <a:extLst>
              <a:ext uri="{FF2B5EF4-FFF2-40B4-BE49-F238E27FC236}">
                <a16:creationId xmlns:a16="http://schemas.microsoft.com/office/drawing/2014/main" id="{7A1A4CCC-44C1-4188-9F55-2ABBEFF71953}"/>
              </a:ext>
            </a:extLst>
          </p:cNvPr>
          <p:cNvSpPr>
            <a:spLocks noGrp="1"/>
          </p:cNvSpPr>
          <p:nvPr>
            <p:ph type="body" idx="1"/>
          </p:nvPr>
        </p:nvSpPr>
        <p:spPr>
          <a:xfrm>
            <a:off x="1146025" y="1767275"/>
            <a:ext cx="5116230" cy="3158700"/>
          </a:xfrm>
        </p:spPr>
        <p:txBody>
          <a:bodyPr/>
          <a:lstStyle/>
          <a:p>
            <a:r>
              <a:rPr lang="en-IN" sz="1800" dirty="0"/>
              <a:t>An Optomechanical device which periodically interrupts a light beam.</a:t>
            </a:r>
          </a:p>
          <a:p>
            <a:r>
              <a:rPr lang="en-IN" sz="1800" dirty="0"/>
              <a:t>Conventional Beam Choppers:</a:t>
            </a:r>
          </a:p>
          <a:p>
            <a:pPr marL="1765300" lvl="3" indent="-342900">
              <a:buSzPct val="110000"/>
              <a:buFont typeface="+mj-lt"/>
              <a:buAutoNum type="arabicPeriod"/>
            </a:pPr>
            <a:r>
              <a:rPr lang="en-IN" sz="1800" dirty="0"/>
              <a:t>Rotating disc Chopper</a:t>
            </a:r>
          </a:p>
          <a:p>
            <a:pPr marL="1765300" lvl="3" indent="-342900">
              <a:buSzPct val="100000"/>
              <a:buFont typeface="+mj-lt"/>
              <a:buAutoNum type="arabicPeriod"/>
            </a:pPr>
            <a:r>
              <a:rPr lang="en-IN" sz="1800" dirty="0"/>
              <a:t>Tuning Fork Choppers</a:t>
            </a:r>
          </a:p>
          <a:p>
            <a:pPr marL="1765300" lvl="3" indent="-342900">
              <a:buSzPct val="100000"/>
              <a:buFont typeface="+mj-lt"/>
              <a:buAutoNum type="arabicPeriod"/>
            </a:pPr>
            <a:r>
              <a:rPr lang="en-IN" sz="1800" dirty="0"/>
              <a:t>Optical Shutters</a:t>
            </a:r>
          </a:p>
          <a:p>
            <a:r>
              <a:rPr lang="en-IN" sz="1800" dirty="0"/>
              <a:t>Modulate the intensity of light beam</a:t>
            </a:r>
          </a:p>
          <a:p>
            <a:r>
              <a:rPr lang="en-IN" sz="1800" dirty="0"/>
              <a:t>They have various labortical and real life applications.        </a:t>
            </a:r>
          </a:p>
        </p:txBody>
      </p:sp>
      <p:sp>
        <p:nvSpPr>
          <p:cNvPr id="4" name="Slide Number Placeholder 3">
            <a:extLst>
              <a:ext uri="{FF2B5EF4-FFF2-40B4-BE49-F238E27FC236}">
                <a16:creationId xmlns:a16="http://schemas.microsoft.com/office/drawing/2014/main" id="{CEC453F0-4EF8-4138-B71B-FD05E78F61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7" name="Picture 6">
            <a:extLst>
              <a:ext uri="{FF2B5EF4-FFF2-40B4-BE49-F238E27FC236}">
                <a16:creationId xmlns:a16="http://schemas.microsoft.com/office/drawing/2014/main" id="{62E698CB-7FCC-42B1-A232-1811231C3694}"/>
              </a:ext>
            </a:extLst>
          </p:cNvPr>
          <p:cNvPicPr>
            <a:picLocks noChangeAspect="1"/>
          </p:cNvPicPr>
          <p:nvPr/>
        </p:nvPicPr>
        <p:blipFill>
          <a:blip r:embed="rId2"/>
          <a:stretch>
            <a:fillRect/>
          </a:stretch>
        </p:blipFill>
        <p:spPr>
          <a:xfrm>
            <a:off x="5832455" y="2335569"/>
            <a:ext cx="2956304" cy="2022112"/>
          </a:xfrm>
          <a:prstGeom prst="rect">
            <a:avLst/>
          </a:prstGeom>
        </p:spPr>
      </p:pic>
      <p:grpSp>
        <p:nvGrpSpPr>
          <p:cNvPr id="8" name="Google Shape;191;p20">
            <a:extLst>
              <a:ext uri="{FF2B5EF4-FFF2-40B4-BE49-F238E27FC236}">
                <a16:creationId xmlns:a16="http://schemas.microsoft.com/office/drawing/2014/main" id="{2F92FCE2-43D2-4A1E-AEBF-7E89CD407A1C}"/>
              </a:ext>
            </a:extLst>
          </p:cNvPr>
          <p:cNvGrpSpPr/>
          <p:nvPr/>
        </p:nvGrpSpPr>
        <p:grpSpPr>
          <a:xfrm>
            <a:off x="298150" y="861852"/>
            <a:ext cx="366458" cy="366437"/>
            <a:chOff x="1923675" y="1633650"/>
            <a:chExt cx="436000" cy="435975"/>
          </a:xfrm>
        </p:grpSpPr>
        <p:sp>
          <p:nvSpPr>
            <p:cNvPr id="9" name="Google Shape;192;p20">
              <a:extLst>
                <a:ext uri="{FF2B5EF4-FFF2-40B4-BE49-F238E27FC236}">
                  <a16:creationId xmlns:a16="http://schemas.microsoft.com/office/drawing/2014/main" id="{6CEEA72D-D23C-4C88-8282-C1A9B66C9AF9}"/>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p20">
              <a:extLst>
                <a:ext uri="{FF2B5EF4-FFF2-40B4-BE49-F238E27FC236}">
                  <a16:creationId xmlns:a16="http://schemas.microsoft.com/office/drawing/2014/main" id="{CBF6B896-8FD7-4E3E-B4B0-D040ECFA586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p20">
              <a:extLst>
                <a:ext uri="{FF2B5EF4-FFF2-40B4-BE49-F238E27FC236}">
                  <a16:creationId xmlns:a16="http://schemas.microsoft.com/office/drawing/2014/main" id="{706E84AA-2AA4-4C30-A05A-653C67ABBCC1}"/>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p20">
              <a:extLst>
                <a:ext uri="{FF2B5EF4-FFF2-40B4-BE49-F238E27FC236}">
                  <a16:creationId xmlns:a16="http://schemas.microsoft.com/office/drawing/2014/main" id="{CAF97E80-70EE-4E06-8AC2-CEEDB1CA8904}"/>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p20">
              <a:extLst>
                <a:ext uri="{FF2B5EF4-FFF2-40B4-BE49-F238E27FC236}">
                  <a16:creationId xmlns:a16="http://schemas.microsoft.com/office/drawing/2014/main" id="{0EEC294D-4D34-4E7E-8D59-382BF2385AA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7;p20">
              <a:extLst>
                <a:ext uri="{FF2B5EF4-FFF2-40B4-BE49-F238E27FC236}">
                  <a16:creationId xmlns:a16="http://schemas.microsoft.com/office/drawing/2014/main" id="{43C599E9-D3DF-4D9A-8AAB-0213E7C8BA0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75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46B8-D4A2-4CB0-AA12-EDCE9DF809B6}"/>
              </a:ext>
            </a:extLst>
          </p:cNvPr>
          <p:cNvSpPr>
            <a:spLocks noGrp="1"/>
          </p:cNvSpPr>
          <p:nvPr>
            <p:ph type="title"/>
          </p:nvPr>
        </p:nvSpPr>
        <p:spPr/>
        <p:txBody>
          <a:bodyPr/>
          <a:lstStyle/>
          <a:p>
            <a:r>
              <a:rPr lang="en-IN" dirty="0"/>
              <a:t>BEAM STEERER</a:t>
            </a:r>
          </a:p>
        </p:txBody>
      </p:sp>
      <p:sp>
        <p:nvSpPr>
          <p:cNvPr id="3" name="Text Placeholder 2">
            <a:extLst>
              <a:ext uri="{FF2B5EF4-FFF2-40B4-BE49-F238E27FC236}">
                <a16:creationId xmlns:a16="http://schemas.microsoft.com/office/drawing/2014/main" id="{A0E2C09D-3142-4B47-86D6-4E20145CC5E8}"/>
              </a:ext>
            </a:extLst>
          </p:cNvPr>
          <p:cNvSpPr>
            <a:spLocks noGrp="1"/>
          </p:cNvSpPr>
          <p:nvPr>
            <p:ph type="body" idx="1"/>
          </p:nvPr>
        </p:nvSpPr>
        <p:spPr>
          <a:xfrm>
            <a:off x="1146025" y="1767275"/>
            <a:ext cx="4413527" cy="3158700"/>
          </a:xfrm>
        </p:spPr>
        <p:txBody>
          <a:bodyPr/>
          <a:lstStyle/>
          <a:p>
            <a:r>
              <a:rPr lang="en-IN" sz="1800" dirty="0"/>
              <a:t>A Beam steering is about changing the direction of the laser beam and projecting it on a desired point in the screen.</a:t>
            </a:r>
          </a:p>
          <a:p>
            <a:r>
              <a:rPr lang="en-IN" sz="1800" dirty="0"/>
              <a:t>The model comprises of two mirrors connected to steppers and project the beam to a necessary point on the x-y plane.</a:t>
            </a:r>
          </a:p>
        </p:txBody>
      </p:sp>
      <p:sp>
        <p:nvSpPr>
          <p:cNvPr id="4" name="Slide Number Placeholder 3">
            <a:extLst>
              <a:ext uri="{FF2B5EF4-FFF2-40B4-BE49-F238E27FC236}">
                <a16:creationId xmlns:a16="http://schemas.microsoft.com/office/drawing/2014/main" id="{1CCAD68B-EF01-4C8C-B86F-97ACFFF81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5" name="Object 4">
            <a:extLst>
              <a:ext uri="{FF2B5EF4-FFF2-40B4-BE49-F238E27FC236}">
                <a16:creationId xmlns:a16="http://schemas.microsoft.com/office/drawing/2014/main" id="{3C07F1B7-C241-4D57-802B-E2A1E6432C57}"/>
              </a:ext>
            </a:extLst>
          </p:cNvPr>
          <p:cNvGraphicFramePr>
            <a:graphicFrameLocks/>
          </p:cNvGraphicFramePr>
          <p:nvPr>
            <p:extLst>
              <p:ext uri="{D42A27DB-BD31-4B8C-83A1-F6EECF244321}">
                <p14:modId xmlns:p14="http://schemas.microsoft.com/office/powerpoint/2010/main" val="1639797777"/>
              </p:ext>
            </p:extLst>
          </p:nvPr>
        </p:nvGraphicFramePr>
        <p:xfrm>
          <a:off x="6401884" y="1994525"/>
          <a:ext cx="2284941" cy="1958120"/>
        </p:xfrm>
        <a:graphic>
          <a:graphicData uri="http://schemas.openxmlformats.org/presentationml/2006/ole">
            <mc:AlternateContent xmlns:mc="http://schemas.openxmlformats.org/markup-compatibility/2006">
              <mc:Choice xmlns:v="urn:schemas-microsoft-com:vml" Requires="v">
                <p:oleObj spid="_x0000_s1050"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3C07F1B7-C241-4D57-802B-E2A1E6432C5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884" y="1994525"/>
                        <a:ext cx="2284941" cy="1958120"/>
                      </a:xfrm>
                      <a:prstGeom prst="rect">
                        <a:avLst/>
                      </a:prstGeom>
                      <a:solidFill>
                        <a:srgbClr val="FFFFFF"/>
                      </a:solidFill>
                      <a:ln w="38100">
                        <a:solidFill>
                          <a:srgbClr val="FFCD00"/>
                        </a:solidFill>
                      </a:ln>
                    </p:spPr>
                  </p:pic>
                </p:oleObj>
              </mc:Fallback>
            </mc:AlternateContent>
          </a:graphicData>
        </a:graphic>
      </p:graphicFrame>
      <p:grpSp>
        <p:nvGrpSpPr>
          <p:cNvPr id="6" name="Google Shape;191;p20">
            <a:extLst>
              <a:ext uri="{FF2B5EF4-FFF2-40B4-BE49-F238E27FC236}">
                <a16:creationId xmlns:a16="http://schemas.microsoft.com/office/drawing/2014/main" id="{00EDEA1C-F491-4BA9-B2BC-43BB64582A48}"/>
              </a:ext>
            </a:extLst>
          </p:cNvPr>
          <p:cNvGrpSpPr/>
          <p:nvPr/>
        </p:nvGrpSpPr>
        <p:grpSpPr>
          <a:xfrm>
            <a:off x="298150" y="861852"/>
            <a:ext cx="366458" cy="366437"/>
            <a:chOff x="1923675" y="1633650"/>
            <a:chExt cx="436000" cy="435975"/>
          </a:xfrm>
        </p:grpSpPr>
        <p:sp>
          <p:nvSpPr>
            <p:cNvPr id="7" name="Google Shape;192;p20">
              <a:extLst>
                <a:ext uri="{FF2B5EF4-FFF2-40B4-BE49-F238E27FC236}">
                  <a16:creationId xmlns:a16="http://schemas.microsoft.com/office/drawing/2014/main" id="{934BEB54-B8E7-4C6A-AC64-8F7476BC5F0A}"/>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3;p20">
              <a:extLst>
                <a:ext uri="{FF2B5EF4-FFF2-40B4-BE49-F238E27FC236}">
                  <a16:creationId xmlns:a16="http://schemas.microsoft.com/office/drawing/2014/main" id="{CF9E8A1A-6FE8-4933-8D4E-2B82FBD85712}"/>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4;p20">
              <a:extLst>
                <a:ext uri="{FF2B5EF4-FFF2-40B4-BE49-F238E27FC236}">
                  <a16:creationId xmlns:a16="http://schemas.microsoft.com/office/drawing/2014/main" id="{D95C432A-CA6F-4F12-9DDC-8342EE18BC88}"/>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5;p20">
              <a:extLst>
                <a:ext uri="{FF2B5EF4-FFF2-40B4-BE49-F238E27FC236}">
                  <a16:creationId xmlns:a16="http://schemas.microsoft.com/office/drawing/2014/main" id="{31056A23-0F63-44FC-BD0F-2C8BD4BA1064}"/>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6;p20">
              <a:extLst>
                <a:ext uri="{FF2B5EF4-FFF2-40B4-BE49-F238E27FC236}">
                  <a16:creationId xmlns:a16="http://schemas.microsoft.com/office/drawing/2014/main" id="{7384EE3B-8270-4EC0-A244-447A893F8AC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7;p20">
              <a:extLst>
                <a:ext uri="{FF2B5EF4-FFF2-40B4-BE49-F238E27FC236}">
                  <a16:creationId xmlns:a16="http://schemas.microsoft.com/office/drawing/2014/main" id="{F7F1D52B-D5C2-4E80-B250-6B67BF28322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974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259D-48C8-4F97-92F3-1A1CA6617BE9}"/>
              </a:ext>
            </a:extLst>
          </p:cNvPr>
          <p:cNvSpPr>
            <a:spLocks noGrp="1"/>
          </p:cNvSpPr>
          <p:nvPr>
            <p:ph type="title"/>
          </p:nvPr>
        </p:nvSpPr>
        <p:spPr/>
        <p:txBody>
          <a:bodyPr/>
          <a:lstStyle/>
          <a:p>
            <a:r>
              <a:rPr lang="en-US" dirty="0"/>
              <a:t>Market Study </a:t>
            </a:r>
            <a:r>
              <a:rPr lang="en-GB" sz="2000" dirty="0"/>
              <a:t>(Beam chopper)</a:t>
            </a:r>
            <a:endParaRPr lang="en-IN" dirty="0"/>
          </a:p>
        </p:txBody>
      </p:sp>
      <p:sp>
        <p:nvSpPr>
          <p:cNvPr id="4" name="Slide Number Placeholder 3">
            <a:extLst>
              <a:ext uri="{FF2B5EF4-FFF2-40B4-BE49-F238E27FC236}">
                <a16:creationId xmlns:a16="http://schemas.microsoft.com/office/drawing/2014/main" id="{500F5808-6FD9-41A3-B8E5-007EC786D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TextBox 4">
            <a:extLst>
              <a:ext uri="{FF2B5EF4-FFF2-40B4-BE49-F238E27FC236}">
                <a16:creationId xmlns:a16="http://schemas.microsoft.com/office/drawing/2014/main" id="{60A3CA87-0992-4246-ADBF-0A324221D1C3}"/>
              </a:ext>
            </a:extLst>
          </p:cNvPr>
          <p:cNvSpPr txBox="1"/>
          <p:nvPr/>
        </p:nvSpPr>
        <p:spPr>
          <a:xfrm>
            <a:off x="357144" y="1573479"/>
            <a:ext cx="2776902" cy="1477328"/>
          </a:xfrm>
          <a:prstGeom prst="rect">
            <a:avLst/>
          </a:prstGeom>
          <a:noFill/>
        </p:spPr>
        <p:txBody>
          <a:bodyPr wrap="square" rtlCol="0">
            <a:spAutoFit/>
          </a:bodyPr>
          <a:lstStyle/>
          <a:p>
            <a:r>
              <a:rPr lang="en-US" b="1" dirty="0"/>
              <a:t>Zurich Instruments</a:t>
            </a:r>
          </a:p>
          <a:p>
            <a:pPr marL="285750" indent="-285750">
              <a:buFontTx/>
              <a:buChar char="-"/>
            </a:pPr>
            <a:r>
              <a:rPr lang="en-US" dirty="0"/>
              <a:t>Up to 1KHz</a:t>
            </a:r>
          </a:p>
          <a:p>
            <a:pPr marL="285750" indent="-285750">
              <a:buFontTx/>
              <a:buChar char="-"/>
            </a:pPr>
            <a:r>
              <a:rPr lang="en-US" dirty="0"/>
              <a:t>May cost over $1000 + shipping</a:t>
            </a:r>
          </a:p>
          <a:p>
            <a:pPr marL="285750" indent="-285750">
              <a:buFontTx/>
              <a:buChar char="-"/>
            </a:pPr>
            <a:r>
              <a:rPr lang="en-US" dirty="0"/>
              <a:t>Using disc model</a:t>
            </a:r>
            <a:endParaRPr lang="en-IN" dirty="0"/>
          </a:p>
        </p:txBody>
      </p:sp>
      <p:sp>
        <p:nvSpPr>
          <p:cNvPr id="6" name="TextBox 5">
            <a:extLst>
              <a:ext uri="{FF2B5EF4-FFF2-40B4-BE49-F238E27FC236}">
                <a16:creationId xmlns:a16="http://schemas.microsoft.com/office/drawing/2014/main" id="{7405BBFC-D80D-4F0F-AB58-04C9300CFC6E}"/>
              </a:ext>
            </a:extLst>
          </p:cNvPr>
          <p:cNvSpPr txBox="1"/>
          <p:nvPr/>
        </p:nvSpPr>
        <p:spPr>
          <a:xfrm>
            <a:off x="6294510" y="1573479"/>
            <a:ext cx="2523067" cy="1754326"/>
          </a:xfrm>
          <a:prstGeom prst="rect">
            <a:avLst/>
          </a:prstGeom>
          <a:noFill/>
        </p:spPr>
        <p:txBody>
          <a:bodyPr wrap="square" rtlCol="0">
            <a:spAutoFit/>
          </a:bodyPr>
          <a:lstStyle/>
          <a:p>
            <a:r>
              <a:rPr lang="en-US" b="1" dirty="0"/>
              <a:t>ThorLabs</a:t>
            </a:r>
          </a:p>
          <a:p>
            <a:pPr marL="285750" indent="-285750">
              <a:buFontTx/>
              <a:buChar char="-"/>
            </a:pPr>
            <a:r>
              <a:rPr lang="en-US" dirty="0"/>
              <a:t>Up to 10kHz</a:t>
            </a:r>
          </a:p>
          <a:p>
            <a:pPr marL="285750" indent="-285750">
              <a:buFontTx/>
              <a:buChar char="-"/>
            </a:pPr>
            <a:r>
              <a:rPr lang="en-US" dirty="0"/>
              <a:t>May cost over $1000 + shipping</a:t>
            </a:r>
          </a:p>
          <a:p>
            <a:pPr marL="285750" indent="-285750">
              <a:buFontTx/>
              <a:buChar char="-"/>
            </a:pPr>
            <a:r>
              <a:rPr lang="en-US" dirty="0"/>
              <a:t>Have a combination of 6 discs</a:t>
            </a:r>
            <a:endParaRPr lang="en-IN" dirty="0"/>
          </a:p>
        </p:txBody>
      </p:sp>
      <p:sp>
        <p:nvSpPr>
          <p:cNvPr id="7" name="TextBox 6">
            <a:extLst>
              <a:ext uri="{FF2B5EF4-FFF2-40B4-BE49-F238E27FC236}">
                <a16:creationId xmlns:a16="http://schemas.microsoft.com/office/drawing/2014/main" id="{2A4E4A2B-7E9E-4767-9447-4FB36AC84D29}"/>
              </a:ext>
            </a:extLst>
          </p:cNvPr>
          <p:cNvSpPr txBox="1"/>
          <p:nvPr/>
        </p:nvSpPr>
        <p:spPr>
          <a:xfrm>
            <a:off x="3417776" y="1573479"/>
            <a:ext cx="2099734" cy="1754326"/>
          </a:xfrm>
          <a:prstGeom prst="rect">
            <a:avLst/>
          </a:prstGeom>
          <a:noFill/>
        </p:spPr>
        <p:txBody>
          <a:bodyPr wrap="square" rtlCol="0">
            <a:spAutoFit/>
          </a:bodyPr>
          <a:lstStyle/>
          <a:p>
            <a:r>
              <a:rPr lang="en-US" b="1" dirty="0"/>
              <a:t>Edmund Optics</a:t>
            </a:r>
          </a:p>
          <a:p>
            <a:pPr marL="285750" indent="-285750">
              <a:buFontTx/>
              <a:buChar char="-"/>
            </a:pPr>
            <a:r>
              <a:rPr lang="en-US" dirty="0"/>
              <a:t>Up to 20kHz</a:t>
            </a:r>
          </a:p>
          <a:p>
            <a:pPr marL="285750" indent="-285750">
              <a:buFontTx/>
              <a:buChar char="-"/>
            </a:pPr>
            <a:r>
              <a:rPr lang="en-US" dirty="0"/>
              <a:t>May cost up to $1,375</a:t>
            </a:r>
          </a:p>
          <a:p>
            <a:pPr marL="285750" indent="-285750">
              <a:buFontTx/>
              <a:buChar char="-"/>
            </a:pPr>
            <a:r>
              <a:rPr lang="en-US" dirty="0"/>
              <a:t>Disc based chopper</a:t>
            </a:r>
            <a:endParaRPr lang="en-IN" dirty="0"/>
          </a:p>
        </p:txBody>
      </p:sp>
      <p:pic>
        <p:nvPicPr>
          <p:cNvPr id="8" name="Picture 7">
            <a:extLst>
              <a:ext uri="{FF2B5EF4-FFF2-40B4-BE49-F238E27FC236}">
                <a16:creationId xmlns:a16="http://schemas.microsoft.com/office/drawing/2014/main" id="{4F235DFD-5C53-43AF-A0A7-38154D115F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436" y="3050807"/>
            <a:ext cx="2044462" cy="2044462"/>
          </a:xfrm>
          <a:prstGeom prst="rect">
            <a:avLst/>
          </a:prstGeom>
        </p:spPr>
      </p:pic>
      <p:pic>
        <p:nvPicPr>
          <p:cNvPr id="9" name="Picture 8">
            <a:extLst>
              <a:ext uri="{FF2B5EF4-FFF2-40B4-BE49-F238E27FC236}">
                <a16:creationId xmlns:a16="http://schemas.microsoft.com/office/drawing/2014/main" id="{3C9E8E32-7880-44F2-B622-360E6EEF5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048" y="3050807"/>
            <a:ext cx="2044462" cy="2044462"/>
          </a:xfrm>
          <a:prstGeom prst="rect">
            <a:avLst/>
          </a:prstGeom>
        </p:spPr>
      </p:pic>
      <p:pic>
        <p:nvPicPr>
          <p:cNvPr id="10" name="Picture 9">
            <a:extLst>
              <a:ext uri="{FF2B5EF4-FFF2-40B4-BE49-F238E27FC236}">
                <a16:creationId xmlns:a16="http://schemas.microsoft.com/office/drawing/2014/main" id="{A192A62F-423E-42EF-943E-A4317AED06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8660" y="2902189"/>
            <a:ext cx="2044462" cy="2044462"/>
          </a:xfrm>
          <a:prstGeom prst="rect">
            <a:avLst/>
          </a:prstGeom>
        </p:spPr>
      </p:pic>
      <p:grpSp>
        <p:nvGrpSpPr>
          <p:cNvPr id="11" name="Google Shape;191;p20">
            <a:extLst>
              <a:ext uri="{FF2B5EF4-FFF2-40B4-BE49-F238E27FC236}">
                <a16:creationId xmlns:a16="http://schemas.microsoft.com/office/drawing/2014/main" id="{A197C347-C5B1-4637-BDBF-C8B80BB5CA40}"/>
              </a:ext>
            </a:extLst>
          </p:cNvPr>
          <p:cNvGrpSpPr/>
          <p:nvPr/>
        </p:nvGrpSpPr>
        <p:grpSpPr>
          <a:xfrm>
            <a:off x="298150" y="861852"/>
            <a:ext cx="366458" cy="366437"/>
            <a:chOff x="1923675" y="1633650"/>
            <a:chExt cx="436000" cy="435975"/>
          </a:xfrm>
        </p:grpSpPr>
        <p:sp>
          <p:nvSpPr>
            <p:cNvPr id="12" name="Google Shape;192;p20">
              <a:extLst>
                <a:ext uri="{FF2B5EF4-FFF2-40B4-BE49-F238E27FC236}">
                  <a16:creationId xmlns:a16="http://schemas.microsoft.com/office/drawing/2014/main" id="{5AFC2074-3A75-4049-9E4E-F10F5BC5B4F0}"/>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p20">
              <a:extLst>
                <a:ext uri="{FF2B5EF4-FFF2-40B4-BE49-F238E27FC236}">
                  <a16:creationId xmlns:a16="http://schemas.microsoft.com/office/drawing/2014/main" id="{779E9EDC-9E56-4758-A7D4-8D2EECFD0CA9}"/>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p20">
              <a:extLst>
                <a:ext uri="{FF2B5EF4-FFF2-40B4-BE49-F238E27FC236}">
                  <a16:creationId xmlns:a16="http://schemas.microsoft.com/office/drawing/2014/main" id="{85E84FFA-8151-46BF-859D-2F5025DC1060}"/>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p20">
              <a:extLst>
                <a:ext uri="{FF2B5EF4-FFF2-40B4-BE49-F238E27FC236}">
                  <a16:creationId xmlns:a16="http://schemas.microsoft.com/office/drawing/2014/main" id="{B74DB1F3-19FC-4ECB-A091-E320B2C26275}"/>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6;p20">
              <a:extLst>
                <a:ext uri="{FF2B5EF4-FFF2-40B4-BE49-F238E27FC236}">
                  <a16:creationId xmlns:a16="http://schemas.microsoft.com/office/drawing/2014/main" id="{BCC9DDA6-5820-4E6D-A911-4B2F31F67BC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7;p20">
              <a:extLst>
                <a:ext uri="{FF2B5EF4-FFF2-40B4-BE49-F238E27FC236}">
                  <a16:creationId xmlns:a16="http://schemas.microsoft.com/office/drawing/2014/main" id="{6AC84E56-91DF-41B2-B4EB-4054E25520E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78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86FB1E-AACD-43DD-87BF-F26E2F6062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TextBox 2">
            <a:extLst>
              <a:ext uri="{FF2B5EF4-FFF2-40B4-BE49-F238E27FC236}">
                <a16:creationId xmlns:a16="http://schemas.microsoft.com/office/drawing/2014/main" id="{10537A1F-6B5D-4AF7-82F7-256798AB5BAE}"/>
              </a:ext>
            </a:extLst>
          </p:cNvPr>
          <p:cNvSpPr txBox="1"/>
          <p:nvPr/>
        </p:nvSpPr>
        <p:spPr>
          <a:xfrm>
            <a:off x="831096" y="1011789"/>
            <a:ext cx="3445725" cy="1569660"/>
          </a:xfrm>
          <a:prstGeom prst="rect">
            <a:avLst/>
          </a:prstGeom>
          <a:noFill/>
        </p:spPr>
        <p:txBody>
          <a:bodyPr wrap="square" rtlCol="0">
            <a:spAutoFit/>
          </a:bodyPr>
          <a:lstStyle/>
          <a:p>
            <a:r>
              <a:rPr lang="en-IN" sz="1600" b="1" dirty="0">
                <a:solidFill>
                  <a:schemeClr val="accent1"/>
                </a:solidFill>
                <a:latin typeface="Roboto Slab" panose="020B0604020202020204" charset="0"/>
                <a:cs typeface="Roboto Slab" panose="020B0604020202020204" charset="0"/>
              </a:rPr>
              <a:t>PLL Source follower</a:t>
            </a:r>
          </a:p>
          <a:p>
            <a:r>
              <a:rPr lang="en-IN" sz="1600" dirty="0">
                <a:solidFill>
                  <a:schemeClr val="accent1"/>
                </a:solidFill>
                <a:latin typeface="Nixie One" panose="020B0604020202020204" charset="0"/>
                <a:cs typeface="Nixie One" panose="020B0604020202020204" charset="0"/>
              </a:rPr>
              <a:t>A custom source can be fed in and can be made to follow. It is capable of locking onto the source and following it. In this project, the PLL of choice to be used is CD4046.</a:t>
            </a:r>
          </a:p>
        </p:txBody>
      </p:sp>
      <p:sp>
        <p:nvSpPr>
          <p:cNvPr id="4" name="TextBox 3">
            <a:extLst>
              <a:ext uri="{FF2B5EF4-FFF2-40B4-BE49-F238E27FC236}">
                <a16:creationId xmlns:a16="http://schemas.microsoft.com/office/drawing/2014/main" id="{9DE2B8B3-8C6B-4740-8DC1-317DA7927E7D}"/>
              </a:ext>
            </a:extLst>
          </p:cNvPr>
          <p:cNvSpPr txBox="1"/>
          <p:nvPr/>
        </p:nvSpPr>
        <p:spPr>
          <a:xfrm>
            <a:off x="5397191" y="2757297"/>
            <a:ext cx="3178096" cy="2062103"/>
          </a:xfrm>
          <a:prstGeom prst="rect">
            <a:avLst/>
          </a:prstGeom>
          <a:noFill/>
        </p:spPr>
        <p:txBody>
          <a:bodyPr wrap="square" rtlCol="0">
            <a:spAutoFit/>
          </a:bodyPr>
          <a:lstStyle/>
          <a:p>
            <a:pPr algn="r"/>
            <a:r>
              <a:rPr lang="en-IN" sz="1600" b="1" dirty="0">
                <a:solidFill>
                  <a:schemeClr val="accent1"/>
                </a:solidFill>
                <a:latin typeface="Nixie One" panose="020B0604020202020204" charset="0"/>
                <a:cs typeface="Nixie One" panose="020B0604020202020204" charset="0"/>
              </a:rPr>
              <a:t>PID Control loop</a:t>
            </a:r>
          </a:p>
          <a:p>
            <a:pPr algn="r"/>
            <a:r>
              <a:rPr lang="en-IN" sz="1600" dirty="0">
                <a:solidFill>
                  <a:schemeClr val="accent1"/>
                </a:solidFill>
                <a:latin typeface="Nixie One" panose="020B0604020202020204" charset="0"/>
                <a:cs typeface="Nixie One" panose="020B0604020202020204" charset="0"/>
              </a:rPr>
              <a:t>Most of the components in real life go out of sync. So PID control loop is used as feedback to control them. It uses a close-loop control feedback to keep the actual output close to the target or setpoint.</a:t>
            </a:r>
          </a:p>
        </p:txBody>
      </p:sp>
      <p:pic>
        <p:nvPicPr>
          <p:cNvPr id="5122" name="Picture 2">
            <a:extLst>
              <a:ext uri="{FF2B5EF4-FFF2-40B4-BE49-F238E27FC236}">
                <a16:creationId xmlns:a16="http://schemas.microsoft.com/office/drawing/2014/main" id="{349C4326-DB03-4707-B76A-62DE01345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4100"/>
            <a:ext cx="44021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Phase-Locked Loop (PLL) Fundamentals | Analog Devices">
            <a:extLst>
              <a:ext uri="{FF2B5EF4-FFF2-40B4-BE49-F238E27FC236}">
                <a16:creationId xmlns:a16="http://schemas.microsoft.com/office/drawing/2014/main" id="{D84E8B94-03C7-48B7-89AF-DF8774D45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3" y="2940766"/>
            <a:ext cx="3708108" cy="146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30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E7009-0D19-4D33-90A3-D362DABABB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64E27A07-21F7-4D03-BB3A-9F092E472D34}"/>
              </a:ext>
            </a:extLst>
          </p:cNvPr>
          <p:cNvPicPr>
            <a:picLocks noChangeAspect="1"/>
          </p:cNvPicPr>
          <p:nvPr/>
        </p:nvPicPr>
        <p:blipFill rotWithShape="1">
          <a:blip r:embed="rId2"/>
          <a:srcRect l="44015" t="21414" r="17803" b="11514"/>
          <a:stretch/>
        </p:blipFill>
        <p:spPr>
          <a:xfrm>
            <a:off x="7422351" y="3423893"/>
            <a:ext cx="1669575" cy="1649699"/>
          </a:xfrm>
          <a:prstGeom prst="rect">
            <a:avLst/>
          </a:prstGeom>
        </p:spPr>
      </p:pic>
      <p:sp>
        <p:nvSpPr>
          <p:cNvPr id="4" name="Title 1">
            <a:extLst>
              <a:ext uri="{FF2B5EF4-FFF2-40B4-BE49-F238E27FC236}">
                <a16:creationId xmlns:a16="http://schemas.microsoft.com/office/drawing/2014/main" id="{D0DFCB40-63D1-4EC1-9571-B3B59B62AE79}"/>
              </a:ext>
            </a:extLst>
          </p:cNvPr>
          <p:cNvSpPr txBox="1">
            <a:spLocks/>
          </p:cNvSpPr>
          <p:nvPr/>
        </p:nvSpPr>
        <p:spPr>
          <a:xfrm>
            <a:off x="433409" y="323557"/>
            <a:ext cx="2645547" cy="68371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b="1" dirty="0">
                <a:solidFill>
                  <a:schemeClr val="tx1"/>
                </a:solidFill>
              </a:rPr>
              <a:t>Innovation Aspect</a:t>
            </a:r>
            <a:endParaRPr lang="en-IN" sz="2000" b="1" dirty="0">
              <a:solidFill>
                <a:schemeClr val="tx1"/>
              </a:solidFill>
            </a:endParaRPr>
          </a:p>
        </p:txBody>
      </p:sp>
      <p:sp>
        <p:nvSpPr>
          <p:cNvPr id="5" name="Text Placeholder 2">
            <a:extLst>
              <a:ext uri="{FF2B5EF4-FFF2-40B4-BE49-F238E27FC236}">
                <a16:creationId xmlns:a16="http://schemas.microsoft.com/office/drawing/2014/main" id="{5B1AA086-EC89-4CB1-9176-9F45DB79F370}"/>
              </a:ext>
            </a:extLst>
          </p:cNvPr>
          <p:cNvSpPr txBox="1">
            <a:spLocks/>
          </p:cNvSpPr>
          <p:nvPr/>
        </p:nvSpPr>
        <p:spPr>
          <a:xfrm>
            <a:off x="627399" y="1224967"/>
            <a:ext cx="6430626" cy="38117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200" dirty="0">
                <a:solidFill>
                  <a:schemeClr val="tx1"/>
                </a:solidFill>
                <a:latin typeface="Nixie One"/>
              </a:rPr>
              <a:t>The Chopper will be made of new patentable diaphragm based technique, we are deploying diaphragm based chopping action where instead of rotation chopping is done linearly , this opens up the possibilities of:</a:t>
            </a:r>
          </a:p>
          <a:p>
            <a:pPr marL="560070" lvl="1" indent="-285750">
              <a:buFont typeface="Arial"/>
              <a:buChar char="•"/>
            </a:pPr>
            <a:r>
              <a:rPr lang="en-GB" sz="1200" dirty="0">
                <a:solidFill>
                  <a:schemeClr val="tx1"/>
                </a:solidFill>
                <a:latin typeface="Nixie One"/>
              </a:rPr>
              <a:t>Variable Pulse Width </a:t>
            </a:r>
          </a:p>
          <a:p>
            <a:pPr marL="560070" lvl="1" indent="-285750">
              <a:buFont typeface="Arial"/>
              <a:buChar char="•"/>
            </a:pPr>
            <a:r>
              <a:rPr lang="en-GB" sz="1200" dirty="0">
                <a:solidFill>
                  <a:schemeClr val="tx1"/>
                </a:solidFill>
                <a:latin typeface="Nixie One"/>
              </a:rPr>
              <a:t>Now lower Limit to frequency</a:t>
            </a:r>
          </a:p>
          <a:p>
            <a:pPr marL="560070" lvl="1" indent="-285750">
              <a:buFont typeface="Arial"/>
              <a:buChar char="•"/>
            </a:pPr>
            <a:r>
              <a:rPr lang="en-GB" sz="1200" dirty="0">
                <a:solidFill>
                  <a:schemeClr val="tx1"/>
                </a:solidFill>
                <a:latin typeface="Nixie One"/>
              </a:rPr>
              <a:t>Good Repeatability</a:t>
            </a:r>
          </a:p>
          <a:p>
            <a:pPr marL="560070" lvl="1" indent="-285750">
              <a:buFont typeface="Arial"/>
              <a:buChar char="•"/>
            </a:pPr>
            <a:r>
              <a:rPr lang="en-GB" sz="1200" dirty="0">
                <a:solidFill>
                  <a:schemeClr val="tx1"/>
                </a:solidFill>
                <a:latin typeface="Nixie One"/>
              </a:rPr>
              <a:t>Larger Frequency Coverage of chopping</a:t>
            </a:r>
          </a:p>
          <a:p>
            <a:pPr marL="274320" lvl="1"/>
            <a:r>
              <a:rPr lang="en-GB" sz="1200" dirty="0">
                <a:solidFill>
                  <a:schemeClr val="tx1"/>
                </a:solidFill>
                <a:latin typeface="Nixie One"/>
              </a:rPr>
              <a:t>The beam Steerer used will made in contrast with precision of steering rather than speed of steering, for this reduction gears will be applied to stepper drivers (planetary gear boxes)</a:t>
            </a:r>
          </a:p>
          <a:p>
            <a:r>
              <a:rPr lang="en-GB" sz="1200" dirty="0">
                <a:solidFill>
                  <a:schemeClr val="tx1"/>
                </a:solidFill>
                <a:latin typeface="Nixie One"/>
              </a:rPr>
              <a:t>The devices will be made pluggable to each other (like LEGO blocks) thus aiding the ease of connecting them together if needed (portability improvement)</a:t>
            </a:r>
          </a:p>
          <a:p>
            <a:r>
              <a:rPr lang="en-GB" sz="1200" dirty="0">
                <a:solidFill>
                  <a:schemeClr val="tx1"/>
                </a:solidFill>
                <a:latin typeface="Nixie One"/>
              </a:rPr>
              <a:t>No need to change discs to get more sensitivity ,as there are no discs</a:t>
            </a:r>
          </a:p>
          <a:p>
            <a:r>
              <a:rPr lang="en-GB" sz="1200" dirty="0">
                <a:solidFill>
                  <a:schemeClr val="tx1"/>
                </a:solidFill>
                <a:latin typeface="Nixie One"/>
                <a:ea typeface="+mn-lt"/>
                <a:cs typeface="+mn-lt"/>
              </a:rPr>
              <a:t>The existing products in the markets needs human interventions to take readings or to adjust the settings, which may tamper with the experiments setup leading to inaccurate </a:t>
            </a:r>
            <a:r>
              <a:rPr lang="en-GB" sz="1200" dirty="0">
                <a:solidFill>
                  <a:schemeClr val="tx1"/>
                </a:solidFill>
                <a:latin typeface="Nixie One"/>
              </a:rPr>
              <a:t>results therefore a Fully automated wireless control will help in handsfree uninterrupted operation of the products</a:t>
            </a:r>
          </a:p>
          <a:p>
            <a:r>
              <a:rPr lang="en-GB" sz="1200" dirty="0">
                <a:solidFill>
                  <a:schemeClr val="tx1"/>
                </a:solidFill>
                <a:latin typeface="Nixie One"/>
              </a:rPr>
              <a:t>The products will be made </a:t>
            </a:r>
            <a:r>
              <a:rPr lang="en-GB" sz="1200" dirty="0" err="1">
                <a:solidFill>
                  <a:schemeClr val="tx1"/>
                </a:solidFill>
                <a:latin typeface="Nixie One"/>
              </a:rPr>
              <a:t>integratable</a:t>
            </a:r>
            <a:r>
              <a:rPr lang="en-GB" sz="1200" dirty="0">
                <a:solidFill>
                  <a:schemeClr val="tx1"/>
                </a:solidFill>
                <a:latin typeface="Nixie One"/>
              </a:rPr>
              <a:t> with LabView so that users can compare the simulation analysis data with Realtime experimental evidences, The User friendly UI controllable via WIFI will help the consumers control the product from any smart devices available to them</a:t>
            </a:r>
          </a:p>
          <a:p>
            <a:endParaRPr lang="en-IN" sz="1200" dirty="0">
              <a:latin typeface="Nixie One"/>
            </a:endParaRPr>
          </a:p>
        </p:txBody>
      </p:sp>
      <p:pic>
        <p:nvPicPr>
          <p:cNvPr id="6" name="Picture 5">
            <a:extLst>
              <a:ext uri="{FF2B5EF4-FFF2-40B4-BE49-F238E27FC236}">
                <a16:creationId xmlns:a16="http://schemas.microsoft.com/office/drawing/2014/main" id="{6BE2E9FA-F344-46B0-B6AC-177C444518E3}"/>
              </a:ext>
            </a:extLst>
          </p:cNvPr>
          <p:cNvPicPr>
            <a:picLocks noChangeAspect="1"/>
          </p:cNvPicPr>
          <p:nvPr/>
        </p:nvPicPr>
        <p:blipFill>
          <a:blip r:embed="rId3"/>
          <a:stretch>
            <a:fillRect/>
          </a:stretch>
        </p:blipFill>
        <p:spPr>
          <a:xfrm>
            <a:off x="7902755" y="199860"/>
            <a:ext cx="1033101" cy="925963"/>
          </a:xfrm>
          <a:prstGeom prst="rect">
            <a:avLst/>
          </a:prstGeom>
        </p:spPr>
      </p:pic>
      <p:pic>
        <p:nvPicPr>
          <p:cNvPr id="7" name="Picture 6">
            <a:extLst>
              <a:ext uri="{FF2B5EF4-FFF2-40B4-BE49-F238E27FC236}">
                <a16:creationId xmlns:a16="http://schemas.microsoft.com/office/drawing/2014/main" id="{9B6810AD-7D75-4AA5-B811-BD1B53C41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3695" y="1587839"/>
            <a:ext cx="1512161" cy="1512161"/>
          </a:xfrm>
          <a:prstGeom prst="rect">
            <a:avLst/>
          </a:prstGeom>
        </p:spPr>
      </p:pic>
      <p:sp>
        <p:nvSpPr>
          <p:cNvPr id="8" name="TextBox 7">
            <a:extLst>
              <a:ext uri="{FF2B5EF4-FFF2-40B4-BE49-F238E27FC236}">
                <a16:creationId xmlns:a16="http://schemas.microsoft.com/office/drawing/2014/main" id="{E00C0D22-F417-47B6-B833-E46D1FAE37E4}"/>
              </a:ext>
            </a:extLst>
          </p:cNvPr>
          <p:cNvSpPr txBox="1"/>
          <p:nvPr/>
        </p:nvSpPr>
        <p:spPr>
          <a:xfrm>
            <a:off x="7241337" y="1221401"/>
            <a:ext cx="1174404" cy="600164"/>
          </a:xfrm>
          <a:prstGeom prst="rect">
            <a:avLst/>
          </a:prstGeom>
          <a:noFill/>
        </p:spPr>
        <p:txBody>
          <a:bodyPr wrap="square" rtlCol="0">
            <a:spAutoFit/>
          </a:bodyPr>
          <a:lstStyle/>
          <a:p>
            <a:r>
              <a:rPr lang="en-US" sz="1100" i="1" dirty="0"/>
              <a:t>Old method used chopping discs</a:t>
            </a:r>
            <a:endParaRPr lang="en-IN" sz="1100" i="1" dirty="0"/>
          </a:p>
        </p:txBody>
      </p:sp>
      <p:sp>
        <p:nvSpPr>
          <p:cNvPr id="9" name="TextBox 8">
            <a:extLst>
              <a:ext uri="{FF2B5EF4-FFF2-40B4-BE49-F238E27FC236}">
                <a16:creationId xmlns:a16="http://schemas.microsoft.com/office/drawing/2014/main" id="{DDC16384-548E-4E8F-B398-11DC9BDCDC95}"/>
              </a:ext>
            </a:extLst>
          </p:cNvPr>
          <p:cNvSpPr txBox="1"/>
          <p:nvPr/>
        </p:nvSpPr>
        <p:spPr>
          <a:xfrm>
            <a:off x="7157889" y="3195578"/>
            <a:ext cx="1174404" cy="430887"/>
          </a:xfrm>
          <a:prstGeom prst="rect">
            <a:avLst/>
          </a:prstGeom>
          <a:noFill/>
        </p:spPr>
        <p:txBody>
          <a:bodyPr wrap="square" rtlCol="0">
            <a:spAutoFit/>
          </a:bodyPr>
          <a:lstStyle/>
          <a:p>
            <a:r>
              <a:rPr lang="en-US" sz="1100" i="1" dirty="0"/>
              <a:t>New method without discs</a:t>
            </a:r>
            <a:endParaRPr lang="en-IN" sz="1100" i="1" dirty="0"/>
          </a:p>
        </p:txBody>
      </p:sp>
    </p:spTree>
    <p:extLst>
      <p:ext uri="{BB962C8B-B14F-4D97-AF65-F5344CB8AC3E}">
        <p14:creationId xmlns:p14="http://schemas.microsoft.com/office/powerpoint/2010/main" val="72773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0696-7DB7-4B26-A5F2-D4324820087B}"/>
              </a:ext>
            </a:extLst>
          </p:cNvPr>
          <p:cNvSpPr>
            <a:spLocks noGrp="1"/>
          </p:cNvSpPr>
          <p:nvPr>
            <p:ph type="title"/>
          </p:nvPr>
        </p:nvSpPr>
        <p:spPr/>
        <p:txBody>
          <a:bodyPr/>
          <a:lstStyle/>
          <a:p>
            <a:r>
              <a:rPr lang="en-GB" sz="1900" dirty="0"/>
              <a:t>Working Principle </a:t>
            </a:r>
            <a:br>
              <a:rPr lang="en-GB" sz="1900" dirty="0"/>
            </a:br>
            <a:r>
              <a:rPr lang="en-GB" sz="1900" dirty="0"/>
              <a:t>&amp; Status Quo</a:t>
            </a:r>
            <a:endParaRPr lang="en-IN" sz="1900" dirty="0"/>
          </a:p>
        </p:txBody>
      </p:sp>
      <p:sp>
        <p:nvSpPr>
          <p:cNvPr id="3" name="Text Placeholder 2">
            <a:extLst>
              <a:ext uri="{FF2B5EF4-FFF2-40B4-BE49-F238E27FC236}">
                <a16:creationId xmlns:a16="http://schemas.microsoft.com/office/drawing/2014/main" id="{D2F500A5-E838-4AB6-A3D6-634EC8BA774C}"/>
              </a:ext>
            </a:extLst>
          </p:cNvPr>
          <p:cNvSpPr>
            <a:spLocks noGrp="1"/>
          </p:cNvSpPr>
          <p:nvPr>
            <p:ph type="body" idx="1"/>
          </p:nvPr>
        </p:nvSpPr>
        <p:spPr>
          <a:xfrm>
            <a:off x="111030" y="1510843"/>
            <a:ext cx="5014155" cy="3279685"/>
          </a:xfrm>
        </p:spPr>
        <p:txBody>
          <a:bodyPr/>
          <a:lstStyle/>
          <a:p>
            <a:r>
              <a:rPr lang="en-IN" sz="1300" dirty="0">
                <a:latin typeface="Nixie One" panose="020B0604020202020204" charset="0"/>
                <a:cs typeface="Nixie One" panose="020B0604020202020204" charset="0"/>
              </a:rPr>
              <a:t>The Chopper Consists of a diaphragm moving up and down , on the head of the diaphragm a mirror or a blockhead is connected ,the block head moves up and down chopping the beam as shown in the video.</a:t>
            </a:r>
          </a:p>
          <a:p>
            <a:r>
              <a:rPr lang="en-IN" sz="1300" dirty="0">
                <a:latin typeface="Nixie One" panose="020B0604020202020204" charset="0"/>
                <a:cs typeface="Nixie One" panose="020B0604020202020204" charset="0"/>
              </a:rPr>
              <a:t>The Beam Steering is a simple device consisting of two steppers having two mirrors aligned at 45 degrees with each other in perpendicular planes, By rotating the mirrors around we can scan the output laser beam across the screen.</a:t>
            </a:r>
            <a:endParaRPr kumimoji="0" lang="en-US" altLang="en-US" sz="1300" b="0" i="0" u="none" strike="noStrike" cap="none" normalizeH="0" baseline="0" dirty="0">
              <a:ln>
                <a:noFill/>
              </a:ln>
              <a:effectLst/>
              <a:latin typeface="Nixie One" panose="020B0604020202020204" charset="0"/>
              <a:cs typeface="Nixie One" panose="020B0604020202020204" charset="0"/>
            </a:endParaRPr>
          </a:p>
          <a:p>
            <a:r>
              <a:rPr kumimoji="0" lang="en-US" altLang="en-US" sz="1300" b="0" i="0" u="none" strike="noStrike" cap="none" normalizeH="0" baseline="0" dirty="0">
                <a:ln>
                  <a:noFill/>
                </a:ln>
                <a:effectLst/>
                <a:latin typeface="Nixie One" panose="020B0604020202020204" charset="0"/>
                <a:cs typeface="Nixie One" panose="020B0604020202020204" charset="0"/>
              </a:rPr>
              <a:t>We have developed a working proof of concept of our diaphragm based chopping system which we used for communication with a frequency of 1khz.This Frequency can be increased </a:t>
            </a:r>
            <a:r>
              <a:rPr lang="en-US" altLang="en-US" sz="1300" dirty="0">
                <a:latin typeface="Nixie One" panose="020B0604020202020204" charset="0"/>
                <a:cs typeface="Nixie One" panose="020B0604020202020204" charset="0"/>
              </a:rPr>
              <a:t>in later stages.</a:t>
            </a:r>
            <a:endParaRPr kumimoji="0" lang="en-US" altLang="en-US" sz="1300" b="0" i="0" u="none" strike="noStrike" cap="none" normalizeH="0" baseline="0" dirty="0">
              <a:ln>
                <a:noFill/>
              </a:ln>
              <a:effectLst/>
              <a:latin typeface="Nixie One" panose="020B0604020202020204" charset="0"/>
              <a:cs typeface="Nixie One" panose="020B0604020202020204" charset="0"/>
            </a:endParaRPr>
          </a:p>
          <a:p>
            <a:r>
              <a:rPr kumimoji="0" lang="en-US" altLang="en-US" sz="1300" b="0" i="0" strike="noStrike" cap="none" normalizeH="0" baseline="0" dirty="0" err="1">
                <a:ln>
                  <a:noFill/>
                </a:ln>
                <a:effectLst/>
                <a:latin typeface="Nixie One" panose="020B0604020202020204" charset="0"/>
                <a:cs typeface="Nixie One" panose="020B0604020202020204" charset="0"/>
              </a:rPr>
              <a:t>Labview</a:t>
            </a:r>
            <a:r>
              <a:rPr kumimoji="0" lang="en-US" altLang="en-US" sz="1300" b="0" i="0" strike="noStrike" cap="none" normalizeH="0" baseline="0" dirty="0">
                <a:ln>
                  <a:noFill/>
                </a:ln>
                <a:effectLst/>
                <a:latin typeface="Nixie One" panose="020B0604020202020204" charset="0"/>
                <a:cs typeface="Nixie One" panose="020B0604020202020204" charset="0"/>
              </a:rPr>
              <a:t> Integration is </a:t>
            </a:r>
            <a:r>
              <a:rPr kumimoji="0" lang="en-US" altLang="en-US" sz="1300" b="0" i="0" u="none" strike="noStrike" cap="none" normalizeH="0" baseline="0" dirty="0">
                <a:ln>
                  <a:noFill/>
                </a:ln>
                <a:effectLst/>
                <a:latin typeface="Nixie One" panose="020B0604020202020204" charset="0"/>
                <a:cs typeface="Nixie One" panose="020B0604020202020204" charset="0"/>
              </a:rPr>
              <a:t>in COM (Component Object Model) connection state. Circuits were simulated in Proteus and prototyped on breadboards.</a:t>
            </a:r>
            <a:endParaRPr lang="en-IN" sz="1300" dirty="0">
              <a:latin typeface="Nixie One" panose="020B0604020202020204" charset="0"/>
              <a:cs typeface="Nixie One" panose="020B0604020202020204" charset="0"/>
            </a:endParaRPr>
          </a:p>
        </p:txBody>
      </p:sp>
      <p:sp>
        <p:nvSpPr>
          <p:cNvPr id="4" name="Slide Number Placeholder 3">
            <a:extLst>
              <a:ext uri="{FF2B5EF4-FFF2-40B4-BE49-F238E27FC236}">
                <a16:creationId xmlns:a16="http://schemas.microsoft.com/office/drawing/2014/main" id="{ADCF1117-6648-4300-8E0D-555010DCDCCA}"/>
              </a:ext>
            </a:extLst>
          </p:cNvPr>
          <p:cNvSpPr>
            <a:spLocks noGrp="1"/>
          </p:cNvSpPr>
          <p:nvPr>
            <p:ph type="sldNum" idx="12"/>
          </p:nvPr>
        </p:nvSpPr>
        <p:spPr>
          <a:xfrm>
            <a:off x="-51050" y="4833688"/>
            <a:ext cx="349200" cy="324000"/>
          </a:xfrm>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Media1_Trim">
            <a:hlinkClick r:id="" action="ppaction://media"/>
            <a:extLst>
              <a:ext uri="{FF2B5EF4-FFF2-40B4-BE49-F238E27FC236}">
                <a16:creationId xmlns:a16="http://schemas.microsoft.com/office/drawing/2014/main" id="{11E4F52F-73B1-4130-BC72-FB5AA0BCE0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80123" y="101109"/>
            <a:ext cx="2655684" cy="1504794"/>
          </a:xfrm>
          <a:prstGeom prst="rect">
            <a:avLst/>
          </a:prstGeom>
        </p:spPr>
      </p:pic>
      <p:pic>
        <p:nvPicPr>
          <p:cNvPr id="6" name="WhatsApp Video 2021-07-16 at 2.11.03 AM (1)">
            <a:hlinkClick r:id="" action="ppaction://media"/>
            <a:extLst>
              <a:ext uri="{FF2B5EF4-FFF2-40B4-BE49-F238E27FC236}">
                <a16:creationId xmlns:a16="http://schemas.microsoft.com/office/drawing/2014/main" id="{C37F3312-9038-4B04-AFBB-867BD2F3276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949702" y="101109"/>
            <a:ext cx="1006702" cy="1505882"/>
          </a:xfrm>
          <a:prstGeom prst="rect">
            <a:avLst/>
          </a:prstGeom>
        </p:spPr>
      </p:pic>
      <p:sp>
        <p:nvSpPr>
          <p:cNvPr id="7" name="TextBox 6">
            <a:extLst>
              <a:ext uri="{FF2B5EF4-FFF2-40B4-BE49-F238E27FC236}">
                <a16:creationId xmlns:a16="http://schemas.microsoft.com/office/drawing/2014/main" id="{3A00DF38-8BC0-4416-A7E1-DF79BA59D582}"/>
              </a:ext>
            </a:extLst>
          </p:cNvPr>
          <p:cNvSpPr txBox="1"/>
          <p:nvPr/>
        </p:nvSpPr>
        <p:spPr>
          <a:xfrm>
            <a:off x="7949702" y="1151904"/>
            <a:ext cx="1006702" cy="461665"/>
          </a:xfrm>
          <a:prstGeom prst="rect">
            <a:avLst/>
          </a:prstGeom>
          <a:noFill/>
        </p:spPr>
        <p:txBody>
          <a:bodyPr wrap="square" rtlCol="0">
            <a:spAutoFit/>
          </a:bodyPr>
          <a:lstStyle/>
          <a:p>
            <a:r>
              <a:rPr lang="en-US" sz="1200" dirty="0">
                <a:solidFill>
                  <a:schemeClr val="bg1"/>
                </a:solidFill>
              </a:rPr>
              <a:t>Modulation in Realtime</a:t>
            </a:r>
            <a:endParaRPr lang="en-IN" sz="1200" dirty="0">
              <a:solidFill>
                <a:schemeClr val="bg1"/>
              </a:solidFill>
            </a:endParaRPr>
          </a:p>
        </p:txBody>
      </p:sp>
      <p:sp>
        <p:nvSpPr>
          <p:cNvPr id="8" name="TextBox 7">
            <a:extLst>
              <a:ext uri="{FF2B5EF4-FFF2-40B4-BE49-F238E27FC236}">
                <a16:creationId xmlns:a16="http://schemas.microsoft.com/office/drawing/2014/main" id="{26176DEB-60DE-4635-8BA5-1D012B08398F}"/>
              </a:ext>
            </a:extLst>
          </p:cNvPr>
          <p:cNvSpPr txBox="1"/>
          <p:nvPr/>
        </p:nvSpPr>
        <p:spPr>
          <a:xfrm>
            <a:off x="5180123" y="1175015"/>
            <a:ext cx="1161354" cy="430887"/>
          </a:xfrm>
          <a:prstGeom prst="rect">
            <a:avLst/>
          </a:prstGeom>
          <a:noFill/>
        </p:spPr>
        <p:txBody>
          <a:bodyPr wrap="square" rtlCol="0">
            <a:spAutoFit/>
          </a:bodyPr>
          <a:lstStyle/>
          <a:p>
            <a:r>
              <a:rPr lang="en-US" sz="1100" dirty="0">
                <a:solidFill>
                  <a:schemeClr val="bg1"/>
                </a:solidFill>
              </a:rPr>
              <a:t>Working of modulator</a:t>
            </a:r>
            <a:endParaRPr lang="en-IN" sz="1100" dirty="0">
              <a:solidFill>
                <a:schemeClr val="bg1"/>
              </a:solidFill>
            </a:endParaRPr>
          </a:p>
        </p:txBody>
      </p:sp>
      <p:pic>
        <p:nvPicPr>
          <p:cNvPr id="12" name="Picture 11">
            <a:extLst>
              <a:ext uri="{FF2B5EF4-FFF2-40B4-BE49-F238E27FC236}">
                <a16:creationId xmlns:a16="http://schemas.microsoft.com/office/drawing/2014/main" id="{C3D54F15-C919-4FBC-9DD5-D10975FB4D7B}"/>
              </a:ext>
            </a:extLst>
          </p:cNvPr>
          <p:cNvPicPr>
            <a:picLocks noChangeAspect="1"/>
          </p:cNvPicPr>
          <p:nvPr/>
        </p:nvPicPr>
        <p:blipFill>
          <a:blip r:embed="rId9"/>
          <a:stretch>
            <a:fillRect/>
          </a:stretch>
        </p:blipFill>
        <p:spPr>
          <a:xfrm>
            <a:off x="5180123" y="1758621"/>
            <a:ext cx="3776281" cy="3232111"/>
          </a:xfrm>
          <a:prstGeom prst="rect">
            <a:avLst/>
          </a:prstGeom>
        </p:spPr>
      </p:pic>
      <p:sp>
        <p:nvSpPr>
          <p:cNvPr id="13" name="TextBox 12">
            <a:extLst>
              <a:ext uri="{FF2B5EF4-FFF2-40B4-BE49-F238E27FC236}">
                <a16:creationId xmlns:a16="http://schemas.microsoft.com/office/drawing/2014/main" id="{BCC38414-A561-47E6-8F68-83AA666FCEC3}"/>
              </a:ext>
            </a:extLst>
          </p:cNvPr>
          <p:cNvSpPr txBox="1"/>
          <p:nvPr/>
        </p:nvSpPr>
        <p:spPr>
          <a:xfrm>
            <a:off x="5390015" y="1922298"/>
            <a:ext cx="1121308" cy="523220"/>
          </a:xfrm>
          <a:prstGeom prst="rect">
            <a:avLst/>
          </a:prstGeom>
          <a:noFill/>
        </p:spPr>
        <p:txBody>
          <a:bodyPr wrap="square" rtlCol="0">
            <a:spAutoFit/>
          </a:bodyPr>
          <a:lstStyle/>
          <a:p>
            <a:r>
              <a:rPr lang="en-US" dirty="0">
                <a:solidFill>
                  <a:schemeClr val="bg1"/>
                </a:solidFill>
              </a:rPr>
              <a:t>OPTICAL CIRCUIT </a:t>
            </a:r>
            <a:endParaRPr lang="en-IN" dirty="0">
              <a:solidFill>
                <a:schemeClr val="bg1"/>
              </a:solidFill>
            </a:endParaRPr>
          </a:p>
        </p:txBody>
      </p:sp>
    </p:spTree>
    <p:extLst>
      <p:ext uri="{BB962C8B-B14F-4D97-AF65-F5344CB8AC3E}">
        <p14:creationId xmlns:p14="http://schemas.microsoft.com/office/powerpoint/2010/main" val="114015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1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mute="1">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vol="80000" mute="1">
                <p:cTn id="34"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4733-9A57-453C-9816-545FC338C31A}"/>
              </a:ext>
            </a:extLst>
          </p:cNvPr>
          <p:cNvSpPr>
            <a:spLocks noGrp="1"/>
          </p:cNvSpPr>
          <p:nvPr>
            <p:ph type="title"/>
          </p:nvPr>
        </p:nvSpPr>
        <p:spPr/>
        <p:txBody>
          <a:bodyPr/>
          <a:lstStyle/>
          <a:p>
            <a:r>
              <a:rPr lang="en-US" dirty="0"/>
              <a:t>HARDWARE FLOW &amp; SIMULATION</a:t>
            </a:r>
            <a:endParaRPr lang="en-IN" dirty="0"/>
          </a:p>
        </p:txBody>
      </p:sp>
      <p:sp>
        <p:nvSpPr>
          <p:cNvPr id="4" name="Slide Number Placeholder 3">
            <a:extLst>
              <a:ext uri="{FF2B5EF4-FFF2-40B4-BE49-F238E27FC236}">
                <a16:creationId xmlns:a16="http://schemas.microsoft.com/office/drawing/2014/main" id="{8D107C4B-4AB1-43A0-ABAD-9816D2615D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0CDDB580-98C1-4D28-87D2-BECBFCBF78CC}"/>
              </a:ext>
            </a:extLst>
          </p:cNvPr>
          <p:cNvPicPr>
            <a:picLocks noChangeAspect="1"/>
          </p:cNvPicPr>
          <p:nvPr/>
        </p:nvPicPr>
        <p:blipFill rotWithShape="1">
          <a:blip r:embed="rId2"/>
          <a:srcRect l="1229" t="11611" b="4025"/>
          <a:stretch/>
        </p:blipFill>
        <p:spPr>
          <a:xfrm>
            <a:off x="464875" y="2049056"/>
            <a:ext cx="4400078" cy="2643083"/>
          </a:xfrm>
          <a:prstGeom prst="rect">
            <a:avLst/>
          </a:prstGeom>
        </p:spPr>
      </p:pic>
      <p:sp>
        <p:nvSpPr>
          <p:cNvPr id="7" name="TextBox 6">
            <a:extLst>
              <a:ext uri="{FF2B5EF4-FFF2-40B4-BE49-F238E27FC236}">
                <a16:creationId xmlns:a16="http://schemas.microsoft.com/office/drawing/2014/main" id="{DFC8A334-3F44-41D7-ACE4-E0748241BD0B}"/>
              </a:ext>
            </a:extLst>
          </p:cNvPr>
          <p:cNvSpPr txBox="1"/>
          <p:nvPr/>
        </p:nvSpPr>
        <p:spPr>
          <a:xfrm>
            <a:off x="595834" y="2111523"/>
            <a:ext cx="2069080" cy="261610"/>
          </a:xfrm>
          <a:prstGeom prst="rect">
            <a:avLst/>
          </a:prstGeom>
          <a:noFill/>
        </p:spPr>
        <p:txBody>
          <a:bodyPr wrap="square" rtlCol="0">
            <a:spAutoFit/>
          </a:bodyPr>
          <a:lstStyle/>
          <a:p>
            <a:r>
              <a:rPr lang="en-US" sz="1050" b="1" dirty="0"/>
              <a:t>CIRCUIT SIMULATION:</a:t>
            </a:r>
            <a:endParaRPr lang="en-IN" sz="1050" b="1" dirty="0"/>
          </a:p>
        </p:txBody>
      </p:sp>
      <p:pic>
        <p:nvPicPr>
          <p:cNvPr id="9" name="Picture 8">
            <a:extLst>
              <a:ext uri="{FF2B5EF4-FFF2-40B4-BE49-F238E27FC236}">
                <a16:creationId xmlns:a16="http://schemas.microsoft.com/office/drawing/2014/main" id="{44A35AD5-3A7D-45C5-B241-3876863473FC}"/>
              </a:ext>
            </a:extLst>
          </p:cNvPr>
          <p:cNvPicPr>
            <a:picLocks noChangeAspect="1"/>
          </p:cNvPicPr>
          <p:nvPr/>
        </p:nvPicPr>
        <p:blipFill>
          <a:blip r:embed="rId3"/>
          <a:stretch>
            <a:fillRect/>
          </a:stretch>
        </p:blipFill>
        <p:spPr>
          <a:xfrm>
            <a:off x="5290301" y="614155"/>
            <a:ext cx="3388824" cy="2756442"/>
          </a:xfrm>
          <a:prstGeom prst="rect">
            <a:avLst/>
          </a:prstGeom>
        </p:spPr>
      </p:pic>
      <p:sp>
        <p:nvSpPr>
          <p:cNvPr id="10" name="TextBox 9">
            <a:extLst>
              <a:ext uri="{FF2B5EF4-FFF2-40B4-BE49-F238E27FC236}">
                <a16:creationId xmlns:a16="http://schemas.microsoft.com/office/drawing/2014/main" id="{CA26F147-064D-463E-A79A-6F92BB69F308}"/>
              </a:ext>
            </a:extLst>
          </p:cNvPr>
          <p:cNvSpPr txBox="1"/>
          <p:nvPr/>
        </p:nvSpPr>
        <p:spPr>
          <a:xfrm>
            <a:off x="5566495" y="287001"/>
            <a:ext cx="1707519" cy="307777"/>
          </a:xfrm>
          <a:prstGeom prst="rect">
            <a:avLst/>
          </a:prstGeom>
          <a:noFill/>
        </p:spPr>
        <p:txBody>
          <a:bodyPr wrap="none" rtlCol="0">
            <a:spAutoFit/>
          </a:bodyPr>
          <a:lstStyle/>
          <a:p>
            <a:r>
              <a:rPr lang="en-US" b="1"/>
              <a:t>FLOW CONTROL:</a:t>
            </a:r>
            <a:endParaRPr lang="en-IN" b="1" dirty="0"/>
          </a:p>
        </p:txBody>
      </p:sp>
      <p:pic>
        <p:nvPicPr>
          <p:cNvPr id="13" name="Picture 12">
            <a:extLst>
              <a:ext uri="{FF2B5EF4-FFF2-40B4-BE49-F238E27FC236}">
                <a16:creationId xmlns:a16="http://schemas.microsoft.com/office/drawing/2014/main" id="{2838C26C-341E-4EEA-96BA-AB40246F73EC}"/>
              </a:ext>
            </a:extLst>
          </p:cNvPr>
          <p:cNvPicPr>
            <a:picLocks noChangeAspect="1"/>
          </p:cNvPicPr>
          <p:nvPr/>
        </p:nvPicPr>
        <p:blipFill rotWithShape="1">
          <a:blip r:embed="rId4"/>
          <a:srcRect l="14472" t="8775" r="9337" b="5581"/>
          <a:stretch/>
        </p:blipFill>
        <p:spPr>
          <a:xfrm>
            <a:off x="6660697" y="3554334"/>
            <a:ext cx="1661367" cy="1302165"/>
          </a:xfrm>
          <a:prstGeom prst="rect">
            <a:avLst/>
          </a:prstGeom>
        </p:spPr>
      </p:pic>
      <p:sp>
        <p:nvSpPr>
          <p:cNvPr id="14" name="TextBox 13">
            <a:extLst>
              <a:ext uri="{FF2B5EF4-FFF2-40B4-BE49-F238E27FC236}">
                <a16:creationId xmlns:a16="http://schemas.microsoft.com/office/drawing/2014/main" id="{095047E9-7935-4F40-B0E9-B4786340CBB4}"/>
              </a:ext>
            </a:extLst>
          </p:cNvPr>
          <p:cNvSpPr txBox="1"/>
          <p:nvPr/>
        </p:nvSpPr>
        <p:spPr>
          <a:xfrm>
            <a:off x="5366260" y="4244952"/>
            <a:ext cx="927749" cy="523220"/>
          </a:xfrm>
          <a:prstGeom prst="rect">
            <a:avLst/>
          </a:prstGeom>
          <a:noFill/>
        </p:spPr>
        <p:txBody>
          <a:bodyPr wrap="square" rtlCol="0">
            <a:spAutoFit/>
          </a:bodyPr>
          <a:lstStyle/>
          <a:p>
            <a:r>
              <a:rPr lang="en-US" b="1" dirty="0"/>
              <a:t>PCB</a:t>
            </a:r>
          </a:p>
          <a:p>
            <a:r>
              <a:rPr lang="en-US" b="1" dirty="0"/>
              <a:t>DESIGN:</a:t>
            </a:r>
            <a:endParaRPr lang="en-IN" b="1" dirty="0"/>
          </a:p>
        </p:txBody>
      </p:sp>
    </p:spTree>
    <p:extLst>
      <p:ext uri="{BB962C8B-B14F-4D97-AF65-F5344CB8AC3E}">
        <p14:creationId xmlns:p14="http://schemas.microsoft.com/office/powerpoint/2010/main" val="67915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6DB3-31C4-497E-81C8-C0C20E619F39}"/>
              </a:ext>
            </a:extLst>
          </p:cNvPr>
          <p:cNvSpPr>
            <a:spLocks noGrp="1"/>
          </p:cNvSpPr>
          <p:nvPr>
            <p:ph type="title"/>
          </p:nvPr>
        </p:nvSpPr>
        <p:spPr/>
        <p:txBody>
          <a:bodyPr/>
          <a:lstStyle/>
          <a:p>
            <a:r>
              <a:rPr lang="en-GB" dirty="0"/>
              <a:t>Design Aspects (Chopper) </a:t>
            </a:r>
            <a:endParaRPr lang="en-IN" dirty="0"/>
          </a:p>
        </p:txBody>
      </p:sp>
      <p:sp>
        <p:nvSpPr>
          <p:cNvPr id="4" name="Slide Number Placeholder 3">
            <a:extLst>
              <a:ext uri="{FF2B5EF4-FFF2-40B4-BE49-F238E27FC236}">
                <a16:creationId xmlns:a16="http://schemas.microsoft.com/office/drawing/2014/main" id="{B8CB5633-E784-45AA-B394-84F122949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aphicFrame>
        <p:nvGraphicFramePr>
          <p:cNvPr id="5" name="Table 7">
            <a:extLst>
              <a:ext uri="{FF2B5EF4-FFF2-40B4-BE49-F238E27FC236}">
                <a16:creationId xmlns:a16="http://schemas.microsoft.com/office/drawing/2014/main" id="{D77507C0-4595-44A4-9E18-C7D441D6A587}"/>
              </a:ext>
            </a:extLst>
          </p:cNvPr>
          <p:cNvGraphicFramePr>
            <a:graphicFrameLocks/>
          </p:cNvGraphicFramePr>
          <p:nvPr/>
        </p:nvGraphicFramePr>
        <p:xfrm>
          <a:off x="236146" y="1425015"/>
          <a:ext cx="8671707" cy="3720220"/>
        </p:xfrm>
        <a:graphic>
          <a:graphicData uri="http://schemas.openxmlformats.org/drawingml/2006/table">
            <a:tbl>
              <a:tblPr firstRow="1" bandRow="1">
                <a:tableStyleId>{5C22544A-7EE6-4342-B048-85BDC9FD1C3A}</a:tableStyleId>
              </a:tblPr>
              <a:tblGrid>
                <a:gridCol w="1945235">
                  <a:extLst>
                    <a:ext uri="{9D8B030D-6E8A-4147-A177-3AD203B41FA5}">
                      <a16:colId xmlns:a16="http://schemas.microsoft.com/office/drawing/2014/main" val="103689706"/>
                    </a:ext>
                  </a:extLst>
                </a:gridCol>
                <a:gridCol w="2326894">
                  <a:extLst>
                    <a:ext uri="{9D8B030D-6E8A-4147-A177-3AD203B41FA5}">
                      <a16:colId xmlns:a16="http://schemas.microsoft.com/office/drawing/2014/main" val="188572963"/>
                    </a:ext>
                  </a:extLst>
                </a:gridCol>
                <a:gridCol w="2417198">
                  <a:extLst>
                    <a:ext uri="{9D8B030D-6E8A-4147-A177-3AD203B41FA5}">
                      <a16:colId xmlns:a16="http://schemas.microsoft.com/office/drawing/2014/main" val="2253138440"/>
                    </a:ext>
                  </a:extLst>
                </a:gridCol>
                <a:gridCol w="1982380">
                  <a:extLst>
                    <a:ext uri="{9D8B030D-6E8A-4147-A177-3AD203B41FA5}">
                      <a16:colId xmlns:a16="http://schemas.microsoft.com/office/drawing/2014/main" val="2587351346"/>
                    </a:ext>
                  </a:extLst>
                </a:gridCol>
              </a:tblGrid>
              <a:tr h="267549">
                <a:tc>
                  <a:txBody>
                    <a:bodyPr/>
                    <a:lstStyle/>
                    <a:p>
                      <a:endParaRPr lang="en-GB" sz="1200" dirty="0"/>
                    </a:p>
                  </a:txBody>
                  <a:tcPr/>
                </a:tc>
                <a:tc>
                  <a:txBody>
                    <a:bodyPr/>
                    <a:lstStyle/>
                    <a:p>
                      <a:r>
                        <a:rPr lang="en-GB" sz="1200"/>
                        <a:t>Revision 1</a:t>
                      </a:r>
                    </a:p>
                  </a:txBody>
                  <a:tcPr/>
                </a:tc>
                <a:tc>
                  <a:txBody>
                    <a:bodyPr/>
                    <a:lstStyle/>
                    <a:p>
                      <a:r>
                        <a:rPr lang="en-GB" sz="1200"/>
                        <a:t>Revision 2</a:t>
                      </a:r>
                    </a:p>
                  </a:txBody>
                  <a:tcPr/>
                </a:tc>
                <a:tc>
                  <a:txBody>
                    <a:bodyPr/>
                    <a:lstStyle/>
                    <a:p>
                      <a:r>
                        <a:rPr lang="en-GB" sz="1200"/>
                        <a:t>Revision 3</a:t>
                      </a:r>
                    </a:p>
                  </a:txBody>
                  <a:tcPr/>
                </a:tc>
                <a:extLst>
                  <a:ext uri="{0D108BD9-81ED-4DB2-BD59-A6C34878D82A}">
                    <a16:rowId xmlns:a16="http://schemas.microsoft.com/office/drawing/2014/main" val="1066163263"/>
                  </a:ext>
                </a:extLst>
              </a:tr>
              <a:tr h="351350">
                <a:tc>
                  <a:txBody>
                    <a:bodyPr/>
                    <a:lstStyle/>
                    <a:p>
                      <a:r>
                        <a:rPr lang="en-GB" sz="1200"/>
                        <a:t>Max Chopping Frequency</a:t>
                      </a:r>
                    </a:p>
                  </a:txBody>
                  <a:tcPr/>
                </a:tc>
                <a:tc>
                  <a:txBody>
                    <a:bodyPr/>
                    <a:lstStyle/>
                    <a:p>
                      <a:r>
                        <a:rPr lang="en-GB" sz="1200" dirty="0"/>
                        <a:t>4kHz</a:t>
                      </a:r>
                    </a:p>
                  </a:txBody>
                  <a:tcPr/>
                </a:tc>
                <a:tc>
                  <a:txBody>
                    <a:bodyPr/>
                    <a:lstStyle/>
                    <a:p>
                      <a:r>
                        <a:rPr lang="en-GB" sz="1200" dirty="0"/>
                        <a:t>10kHz</a:t>
                      </a:r>
                    </a:p>
                  </a:txBody>
                  <a:tcPr/>
                </a:tc>
                <a:tc>
                  <a:txBody>
                    <a:bodyPr/>
                    <a:lstStyle/>
                    <a:p>
                      <a:r>
                        <a:rPr lang="en-GB" sz="1200" dirty="0"/>
                        <a:t>20kHz</a:t>
                      </a:r>
                    </a:p>
                  </a:txBody>
                  <a:tcPr/>
                </a:tc>
                <a:extLst>
                  <a:ext uri="{0D108BD9-81ED-4DB2-BD59-A6C34878D82A}">
                    <a16:rowId xmlns:a16="http://schemas.microsoft.com/office/drawing/2014/main" val="2428303190"/>
                  </a:ext>
                </a:extLst>
              </a:tr>
              <a:tr h="351350">
                <a:tc>
                  <a:txBody>
                    <a:bodyPr/>
                    <a:lstStyle/>
                    <a:p>
                      <a:pPr lvl="0">
                        <a:buNone/>
                      </a:pPr>
                      <a:r>
                        <a:rPr lang="en-GB" sz="1200"/>
                        <a:t>Min Chopping Frequency</a:t>
                      </a:r>
                      <a:endParaRPr lang="en-GB" sz="1200" dirty="0"/>
                    </a:p>
                  </a:txBody>
                  <a:tcPr/>
                </a:tc>
                <a:tc>
                  <a:txBody>
                    <a:bodyPr/>
                    <a:lstStyle/>
                    <a:p>
                      <a:pPr lvl="0">
                        <a:buNone/>
                      </a:pPr>
                      <a:r>
                        <a:rPr lang="en-GB" sz="1200"/>
                        <a:t>None</a:t>
                      </a:r>
                      <a:endParaRPr lang="en-GB" sz="1200" dirty="0"/>
                    </a:p>
                  </a:txBody>
                  <a:tcPr/>
                </a:tc>
                <a:tc>
                  <a:txBody>
                    <a:bodyPr/>
                    <a:lstStyle/>
                    <a:p>
                      <a:pPr lvl="0">
                        <a:buNone/>
                      </a:pPr>
                      <a:r>
                        <a:rPr lang="en-GB" sz="1200"/>
                        <a:t>None</a:t>
                      </a:r>
                      <a:endParaRPr lang="en-GB" sz="1200" dirty="0"/>
                    </a:p>
                  </a:txBody>
                  <a:tcPr/>
                </a:tc>
                <a:tc>
                  <a:txBody>
                    <a:bodyPr/>
                    <a:lstStyle/>
                    <a:p>
                      <a:pPr lvl="0">
                        <a:buNone/>
                      </a:pPr>
                      <a:r>
                        <a:rPr lang="en-GB" sz="1200"/>
                        <a:t>None</a:t>
                      </a:r>
                      <a:endParaRPr lang="en-US" sz="1200"/>
                    </a:p>
                  </a:txBody>
                  <a:tcPr/>
                </a:tc>
                <a:extLst>
                  <a:ext uri="{0D108BD9-81ED-4DB2-BD59-A6C34878D82A}">
                    <a16:rowId xmlns:a16="http://schemas.microsoft.com/office/drawing/2014/main" val="462721598"/>
                  </a:ext>
                </a:extLst>
              </a:tr>
              <a:tr h="445916">
                <a:tc>
                  <a:txBody>
                    <a:bodyPr/>
                    <a:lstStyle/>
                    <a:p>
                      <a:r>
                        <a:rPr lang="en-GB" sz="1200"/>
                        <a:t>Max Frequency Tolerance</a:t>
                      </a:r>
                    </a:p>
                  </a:txBody>
                  <a:tcPr/>
                </a:tc>
                <a:tc>
                  <a:txBody>
                    <a:bodyPr/>
                    <a:lstStyle/>
                    <a:p>
                      <a:r>
                        <a:rPr lang="en-GB" sz="1200"/>
                        <a:t>5%</a:t>
                      </a:r>
                    </a:p>
                  </a:txBody>
                  <a:tcPr/>
                </a:tc>
                <a:tc>
                  <a:txBody>
                    <a:bodyPr/>
                    <a:lstStyle/>
                    <a:p>
                      <a:r>
                        <a:rPr lang="en-GB" sz="1200"/>
                        <a:t>1%</a:t>
                      </a:r>
                      <a:endParaRPr lang="en-GB" sz="1200" dirty="0"/>
                    </a:p>
                  </a:txBody>
                  <a:tcPr/>
                </a:tc>
                <a:tc>
                  <a:txBody>
                    <a:bodyPr/>
                    <a:lstStyle/>
                    <a:p>
                      <a:r>
                        <a:rPr lang="en-GB" sz="1200"/>
                        <a:t>1%</a:t>
                      </a:r>
                    </a:p>
                  </a:txBody>
                  <a:tcPr/>
                </a:tc>
                <a:extLst>
                  <a:ext uri="{0D108BD9-81ED-4DB2-BD59-A6C34878D82A}">
                    <a16:rowId xmlns:a16="http://schemas.microsoft.com/office/drawing/2014/main" val="3931613852"/>
                  </a:ext>
                </a:extLst>
              </a:tr>
              <a:tr h="267549">
                <a:tc>
                  <a:txBody>
                    <a:bodyPr/>
                    <a:lstStyle/>
                    <a:p>
                      <a:pPr lvl="0">
                        <a:buNone/>
                      </a:pPr>
                      <a:r>
                        <a:rPr lang="en-GB" sz="1200"/>
                        <a:t>PWM</a:t>
                      </a:r>
                      <a:endParaRPr lang="en-GB" sz="1200" dirty="0"/>
                    </a:p>
                  </a:txBody>
                  <a:tcPr/>
                </a:tc>
                <a:tc>
                  <a:txBody>
                    <a:bodyPr/>
                    <a:lstStyle/>
                    <a:p>
                      <a:pPr lvl="0">
                        <a:buNone/>
                      </a:pPr>
                      <a:r>
                        <a:rPr lang="en-GB" sz="1200"/>
                        <a:t>YES</a:t>
                      </a:r>
                      <a:endParaRPr lang="en-GB" sz="1200" dirty="0"/>
                    </a:p>
                  </a:txBody>
                  <a:tcPr/>
                </a:tc>
                <a:tc>
                  <a:txBody>
                    <a:bodyPr/>
                    <a:lstStyle/>
                    <a:p>
                      <a:pPr lvl="0">
                        <a:buNone/>
                      </a:pPr>
                      <a:r>
                        <a:rPr lang="en-GB" sz="1200"/>
                        <a:t>YES</a:t>
                      </a:r>
                      <a:endParaRPr lang="en-GB" sz="1200" dirty="0"/>
                    </a:p>
                  </a:txBody>
                  <a:tcPr/>
                </a:tc>
                <a:tc>
                  <a:txBody>
                    <a:bodyPr/>
                    <a:lstStyle/>
                    <a:p>
                      <a:pPr lvl="0">
                        <a:buNone/>
                      </a:pPr>
                      <a:r>
                        <a:rPr lang="en-GB" sz="1200"/>
                        <a:t>YES</a:t>
                      </a:r>
                      <a:endParaRPr lang="en-GB" sz="1200" dirty="0"/>
                    </a:p>
                  </a:txBody>
                  <a:tcPr/>
                </a:tc>
                <a:extLst>
                  <a:ext uri="{0D108BD9-81ED-4DB2-BD59-A6C34878D82A}">
                    <a16:rowId xmlns:a16="http://schemas.microsoft.com/office/drawing/2014/main" val="3795962711"/>
                  </a:ext>
                </a:extLst>
              </a:tr>
              <a:tr h="267549">
                <a:tc>
                  <a:txBody>
                    <a:bodyPr/>
                    <a:lstStyle/>
                    <a:p>
                      <a:pPr lvl="0">
                        <a:buNone/>
                      </a:pPr>
                      <a:r>
                        <a:rPr lang="en-GB" sz="1200"/>
                        <a:t>Temperature Drift</a:t>
                      </a:r>
                      <a:endParaRPr lang="en-GB" sz="1200" dirty="0"/>
                    </a:p>
                  </a:txBody>
                  <a:tcPr/>
                </a:tc>
                <a:tc>
                  <a:txBody>
                    <a:bodyPr/>
                    <a:lstStyle/>
                    <a:p>
                      <a:pPr lvl="0">
                        <a:buNone/>
                      </a:pPr>
                      <a:r>
                        <a:rPr lang="en-GB" sz="1200" dirty="0"/>
                        <a:t>0.1Hz/C</a:t>
                      </a:r>
                    </a:p>
                  </a:txBody>
                  <a:tcPr/>
                </a:tc>
                <a:tc>
                  <a:txBody>
                    <a:bodyPr/>
                    <a:lstStyle/>
                    <a:p>
                      <a:pPr lvl="0">
                        <a:buNone/>
                      </a:pPr>
                      <a:r>
                        <a:rPr lang="en-GB" sz="1200" dirty="0"/>
                        <a:t>0.01Hz/C</a:t>
                      </a:r>
                    </a:p>
                  </a:txBody>
                  <a:tcPr/>
                </a:tc>
                <a:tc>
                  <a:txBody>
                    <a:bodyPr/>
                    <a:lstStyle/>
                    <a:p>
                      <a:pPr lvl="0">
                        <a:buNone/>
                      </a:pPr>
                      <a:r>
                        <a:rPr lang="en-GB" sz="1200" dirty="0"/>
                        <a:t>0.01Hz/C</a:t>
                      </a:r>
                    </a:p>
                  </a:txBody>
                  <a:tcPr/>
                </a:tc>
                <a:extLst>
                  <a:ext uri="{0D108BD9-81ED-4DB2-BD59-A6C34878D82A}">
                    <a16:rowId xmlns:a16="http://schemas.microsoft.com/office/drawing/2014/main" val="3975840194"/>
                  </a:ext>
                </a:extLst>
              </a:tr>
              <a:tr h="267549">
                <a:tc>
                  <a:txBody>
                    <a:bodyPr/>
                    <a:lstStyle/>
                    <a:p>
                      <a:pPr lvl="0">
                        <a:buNone/>
                      </a:pPr>
                      <a:r>
                        <a:rPr lang="en-GB" sz="1200"/>
                        <a:t>Max Beam Diameter</a:t>
                      </a:r>
                      <a:endParaRPr lang="en-GB" sz="1200" dirty="0"/>
                    </a:p>
                  </a:txBody>
                  <a:tcPr/>
                </a:tc>
                <a:tc>
                  <a:txBody>
                    <a:bodyPr/>
                    <a:lstStyle/>
                    <a:p>
                      <a:pPr lvl="0">
                        <a:buNone/>
                      </a:pPr>
                      <a:r>
                        <a:rPr lang="en-GB" sz="1200" dirty="0"/>
                        <a:t>5mm</a:t>
                      </a:r>
                    </a:p>
                  </a:txBody>
                  <a:tcPr/>
                </a:tc>
                <a:tc>
                  <a:txBody>
                    <a:bodyPr/>
                    <a:lstStyle/>
                    <a:p>
                      <a:pPr lvl="0">
                        <a:buNone/>
                      </a:pPr>
                      <a:r>
                        <a:rPr lang="en-GB" sz="1200" dirty="0"/>
                        <a:t>1cm</a:t>
                      </a:r>
                    </a:p>
                  </a:txBody>
                  <a:tcPr/>
                </a:tc>
                <a:tc>
                  <a:txBody>
                    <a:bodyPr/>
                    <a:lstStyle/>
                    <a:p>
                      <a:pPr lvl="0">
                        <a:buNone/>
                      </a:pPr>
                      <a:r>
                        <a:rPr lang="en-GB" sz="1200"/>
                        <a:t>1cm</a:t>
                      </a:r>
                      <a:endParaRPr lang="en-GB" sz="1200" dirty="0"/>
                    </a:p>
                  </a:txBody>
                  <a:tcPr/>
                </a:tc>
                <a:extLst>
                  <a:ext uri="{0D108BD9-81ED-4DB2-BD59-A6C34878D82A}">
                    <a16:rowId xmlns:a16="http://schemas.microsoft.com/office/drawing/2014/main" val="2521650590"/>
                  </a:ext>
                </a:extLst>
              </a:tr>
              <a:tr h="267549">
                <a:tc>
                  <a:txBody>
                    <a:bodyPr/>
                    <a:lstStyle/>
                    <a:p>
                      <a:pPr lvl="0">
                        <a:buNone/>
                      </a:pPr>
                      <a:r>
                        <a:rPr lang="en-GB" sz="1200"/>
                        <a:t>Chopping Resolution</a:t>
                      </a:r>
                      <a:endParaRPr lang="en-GB" sz="1200" dirty="0"/>
                    </a:p>
                  </a:txBody>
                  <a:tcPr/>
                </a:tc>
                <a:tc>
                  <a:txBody>
                    <a:bodyPr/>
                    <a:lstStyle/>
                    <a:p>
                      <a:pPr lvl="0">
                        <a:buNone/>
                      </a:pPr>
                      <a:r>
                        <a:rPr lang="en-GB" sz="1200" dirty="0"/>
                        <a:t>0.1Hz</a:t>
                      </a:r>
                    </a:p>
                  </a:txBody>
                  <a:tcPr/>
                </a:tc>
                <a:tc>
                  <a:txBody>
                    <a:bodyPr/>
                    <a:lstStyle/>
                    <a:p>
                      <a:pPr lvl="0">
                        <a:buNone/>
                      </a:pPr>
                      <a:r>
                        <a:rPr lang="en-GB" sz="1200" b="0" i="0" u="none" strike="noStrike" noProof="0" dirty="0">
                          <a:latin typeface="Goudy Old Style"/>
                        </a:rPr>
                        <a:t>0.01Hz</a:t>
                      </a:r>
                      <a:endParaRPr lang="en-US" sz="1200" dirty="0"/>
                    </a:p>
                  </a:txBody>
                  <a:tcPr/>
                </a:tc>
                <a:tc>
                  <a:txBody>
                    <a:bodyPr/>
                    <a:lstStyle/>
                    <a:p>
                      <a:pPr lvl="0">
                        <a:buNone/>
                      </a:pPr>
                      <a:r>
                        <a:rPr lang="en-GB" sz="1200" b="0" i="0" u="none" strike="noStrike" noProof="0" dirty="0">
                          <a:latin typeface="Goudy Old Style"/>
                        </a:rPr>
                        <a:t>0.001Hz</a:t>
                      </a:r>
                    </a:p>
                  </a:txBody>
                  <a:tcPr/>
                </a:tc>
                <a:extLst>
                  <a:ext uri="{0D108BD9-81ED-4DB2-BD59-A6C34878D82A}">
                    <a16:rowId xmlns:a16="http://schemas.microsoft.com/office/drawing/2014/main" val="3244248838"/>
                  </a:ext>
                </a:extLst>
              </a:tr>
              <a:tr h="445916">
                <a:tc>
                  <a:txBody>
                    <a:bodyPr/>
                    <a:lstStyle/>
                    <a:p>
                      <a:pPr lvl="0">
                        <a:buNone/>
                      </a:pPr>
                      <a:r>
                        <a:rPr lang="en-GB" sz="1200"/>
                        <a:t>PLL Refrence Chopping</a:t>
                      </a:r>
                      <a:endParaRPr lang="en-GB" sz="1200" dirty="0"/>
                    </a:p>
                  </a:txBody>
                  <a:tcPr/>
                </a:tc>
                <a:tc>
                  <a:txBody>
                    <a:bodyPr/>
                    <a:lstStyle/>
                    <a:p>
                      <a:pPr lvl="0">
                        <a:buNone/>
                      </a:pPr>
                      <a:r>
                        <a:rPr lang="en-GB" sz="1200"/>
                        <a:t>NO</a:t>
                      </a:r>
                      <a:endParaRPr lang="en-GB" sz="1200" dirty="0"/>
                    </a:p>
                  </a:txBody>
                  <a:tcPr/>
                </a:tc>
                <a:tc>
                  <a:txBody>
                    <a:bodyPr/>
                    <a:lstStyle/>
                    <a:p>
                      <a:pPr lvl="0">
                        <a:buNone/>
                      </a:pPr>
                      <a:r>
                        <a:rPr lang="en-GB" sz="1200" b="0" i="0" u="none" strike="noStrike" noProof="0">
                          <a:latin typeface="Goudy Old Style"/>
                        </a:rPr>
                        <a:t>NO</a:t>
                      </a:r>
                      <a:endParaRPr lang="en-GB" sz="1200" b="0" i="0" u="none" strike="noStrike" noProof="0" dirty="0">
                        <a:latin typeface="Goudy Old Style"/>
                      </a:endParaRPr>
                    </a:p>
                  </a:txBody>
                  <a:tcPr/>
                </a:tc>
                <a:tc>
                  <a:txBody>
                    <a:bodyPr/>
                    <a:lstStyle/>
                    <a:p>
                      <a:pPr lvl="0">
                        <a:buNone/>
                      </a:pPr>
                      <a:r>
                        <a:rPr lang="en-GB" sz="1200" b="0" i="0" u="none" strike="noStrike" noProof="0">
                          <a:latin typeface="Goudy Old Style"/>
                        </a:rPr>
                        <a:t>YES</a:t>
                      </a:r>
                    </a:p>
                    <a:p>
                      <a:pPr lvl="0">
                        <a:buNone/>
                      </a:pPr>
                      <a:endParaRPr lang="en-GB" sz="1200" b="0" i="0" u="none" strike="noStrike" noProof="0" dirty="0">
                        <a:latin typeface="Goudy Old Style"/>
                      </a:endParaRPr>
                    </a:p>
                  </a:txBody>
                  <a:tcPr/>
                </a:tc>
                <a:extLst>
                  <a:ext uri="{0D108BD9-81ED-4DB2-BD59-A6C34878D82A}">
                    <a16:rowId xmlns:a16="http://schemas.microsoft.com/office/drawing/2014/main" val="3121669861"/>
                  </a:ext>
                </a:extLst>
              </a:tr>
              <a:tr h="267549">
                <a:tc>
                  <a:txBody>
                    <a:bodyPr/>
                    <a:lstStyle/>
                    <a:p>
                      <a:pPr lvl="0">
                        <a:buNone/>
                      </a:pPr>
                      <a:r>
                        <a:rPr lang="en-GB" sz="1200"/>
                        <a:t>Phase Control</a:t>
                      </a:r>
                      <a:endParaRPr lang="en-GB" sz="1200" dirty="0"/>
                    </a:p>
                  </a:txBody>
                  <a:tcPr/>
                </a:tc>
                <a:tc>
                  <a:txBody>
                    <a:bodyPr/>
                    <a:lstStyle/>
                    <a:p>
                      <a:pPr lvl="0">
                        <a:buNone/>
                      </a:pPr>
                      <a:r>
                        <a:rPr lang="en-GB" sz="1200"/>
                        <a:t>YES</a:t>
                      </a:r>
                      <a:endParaRPr lang="en-GB" sz="1200" dirty="0"/>
                    </a:p>
                  </a:txBody>
                  <a:tcPr/>
                </a:tc>
                <a:tc>
                  <a:txBody>
                    <a:bodyPr/>
                    <a:lstStyle/>
                    <a:p>
                      <a:pPr lvl="0">
                        <a:buNone/>
                      </a:pPr>
                      <a:r>
                        <a:rPr lang="en-GB" sz="1200" b="0" i="0" u="none" strike="noStrike" noProof="0">
                          <a:latin typeface="Goudy Old Style"/>
                        </a:rPr>
                        <a:t>YES</a:t>
                      </a:r>
                      <a:endParaRPr lang="en-GB" sz="1200" b="0" i="0" u="none" strike="noStrike" noProof="0" dirty="0">
                        <a:latin typeface="Goudy Old Style"/>
                      </a:endParaRPr>
                    </a:p>
                  </a:txBody>
                  <a:tcPr/>
                </a:tc>
                <a:tc>
                  <a:txBody>
                    <a:bodyPr/>
                    <a:lstStyle/>
                    <a:p>
                      <a:pPr lvl="0">
                        <a:buNone/>
                      </a:pPr>
                      <a:r>
                        <a:rPr lang="en-GB" sz="1200" b="0" i="0" u="none" strike="noStrike" noProof="0">
                          <a:latin typeface="Goudy Old Style"/>
                        </a:rPr>
                        <a:t>YES</a:t>
                      </a:r>
                      <a:endParaRPr lang="en-GB" sz="1200" b="0" i="0" u="none" strike="noStrike" noProof="0" dirty="0">
                        <a:latin typeface="Goudy Old Style"/>
                      </a:endParaRPr>
                    </a:p>
                  </a:txBody>
                  <a:tcPr/>
                </a:tc>
                <a:extLst>
                  <a:ext uri="{0D108BD9-81ED-4DB2-BD59-A6C34878D82A}">
                    <a16:rowId xmlns:a16="http://schemas.microsoft.com/office/drawing/2014/main" val="1372344459"/>
                  </a:ext>
                </a:extLst>
              </a:tr>
              <a:tr h="445916">
                <a:tc>
                  <a:txBody>
                    <a:bodyPr/>
                    <a:lstStyle/>
                    <a:p>
                      <a:pPr lvl="0">
                        <a:buNone/>
                      </a:pPr>
                      <a:r>
                        <a:rPr lang="en-GB" sz="1200"/>
                        <a:t>Wireless</a:t>
                      </a:r>
                      <a:endParaRPr lang="en-GB" sz="1200" dirty="0"/>
                    </a:p>
                  </a:txBody>
                  <a:tcPr/>
                </a:tc>
                <a:tc>
                  <a:txBody>
                    <a:bodyPr/>
                    <a:lstStyle/>
                    <a:p>
                      <a:pPr lvl="0">
                        <a:buNone/>
                      </a:pPr>
                      <a:r>
                        <a:rPr lang="en-GB" sz="1200"/>
                        <a:t>NO</a:t>
                      </a:r>
                      <a:endParaRPr lang="en-GB" sz="1200" dirty="0"/>
                    </a:p>
                  </a:txBody>
                  <a:tcPr/>
                </a:tc>
                <a:tc>
                  <a:txBody>
                    <a:bodyPr/>
                    <a:lstStyle/>
                    <a:p>
                      <a:pPr lvl="0">
                        <a:buNone/>
                      </a:pPr>
                      <a:r>
                        <a:rPr lang="en-GB" sz="1200" b="0" i="0" u="none" strike="noStrike" noProof="0" dirty="0">
                          <a:latin typeface="Goudy Old Style"/>
                        </a:rPr>
                        <a:t>YES</a:t>
                      </a:r>
                    </a:p>
                  </a:txBody>
                  <a:tcPr/>
                </a:tc>
                <a:tc>
                  <a:txBody>
                    <a:bodyPr/>
                    <a:lstStyle/>
                    <a:p>
                      <a:pPr lvl="0">
                        <a:buNone/>
                      </a:pPr>
                      <a:r>
                        <a:rPr lang="en-GB" sz="1200" b="0" i="0" u="none" strike="noStrike" noProof="0" dirty="0">
                          <a:latin typeface="Goudy Old Style"/>
                        </a:rPr>
                        <a:t>YES</a:t>
                      </a:r>
                    </a:p>
                    <a:p>
                      <a:pPr lvl="0">
                        <a:buNone/>
                      </a:pPr>
                      <a:endParaRPr lang="en-GB" sz="1200" b="0" i="0" u="none" strike="noStrike" noProof="0" dirty="0">
                        <a:latin typeface="Goudy Old Style"/>
                      </a:endParaRPr>
                    </a:p>
                  </a:txBody>
                  <a:tcPr/>
                </a:tc>
                <a:extLst>
                  <a:ext uri="{0D108BD9-81ED-4DB2-BD59-A6C34878D82A}">
                    <a16:rowId xmlns:a16="http://schemas.microsoft.com/office/drawing/2014/main" val="2316470203"/>
                  </a:ext>
                </a:extLst>
              </a:tr>
            </a:tbl>
          </a:graphicData>
        </a:graphic>
      </p:graphicFrame>
      <p:pic>
        <p:nvPicPr>
          <p:cNvPr id="6" name="Picture 5">
            <a:extLst>
              <a:ext uri="{FF2B5EF4-FFF2-40B4-BE49-F238E27FC236}">
                <a16:creationId xmlns:a16="http://schemas.microsoft.com/office/drawing/2014/main" id="{DDA94BDC-A6AA-4076-A9B7-61630D6B9E78}"/>
              </a:ext>
            </a:extLst>
          </p:cNvPr>
          <p:cNvPicPr>
            <a:picLocks noChangeAspect="1"/>
          </p:cNvPicPr>
          <p:nvPr/>
        </p:nvPicPr>
        <p:blipFill>
          <a:blip r:embed="rId2"/>
          <a:stretch>
            <a:fillRect/>
          </a:stretch>
        </p:blipFill>
        <p:spPr>
          <a:xfrm>
            <a:off x="7475387" y="121413"/>
            <a:ext cx="1210299" cy="1210299"/>
          </a:xfrm>
          <a:prstGeom prst="rect">
            <a:avLst/>
          </a:prstGeom>
        </p:spPr>
      </p:pic>
    </p:spTree>
    <p:extLst>
      <p:ext uri="{BB962C8B-B14F-4D97-AF65-F5344CB8AC3E}">
        <p14:creationId xmlns:p14="http://schemas.microsoft.com/office/powerpoint/2010/main" val="337872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bjectives - About">
            <a:extLst>
              <a:ext uri="{FF2B5EF4-FFF2-40B4-BE49-F238E27FC236}">
                <a16:creationId xmlns:a16="http://schemas.microsoft.com/office/drawing/2014/main" id="{D1F92B32-72CD-43A7-A48D-BA8C3891F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050" y="0"/>
            <a:ext cx="2144950" cy="1552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B9443449-1E32-43E4-8FA7-3238A9BEC978}"/>
              </a:ext>
            </a:extLst>
          </p:cNvPr>
          <p:cNvGraphicFramePr>
            <a:graphicFrameLocks/>
          </p:cNvGraphicFramePr>
          <p:nvPr/>
        </p:nvGraphicFramePr>
        <p:xfrm>
          <a:off x="5412981" y="1445885"/>
          <a:ext cx="2284941" cy="1958120"/>
        </p:xfrm>
        <a:graphic>
          <a:graphicData uri="http://schemas.openxmlformats.org/presentationml/2006/ole">
            <mc:AlternateContent xmlns:mc="http://schemas.openxmlformats.org/markup-compatibility/2006">
              <mc:Choice xmlns:v="urn:schemas-microsoft-com:vml" Requires="v">
                <p:oleObj spid="_x0000_s3085" name="Picture" r:id="rId4" imgW="0" imgH="0" progId="StaticMetafile">
                  <p:embed/>
                </p:oleObj>
              </mc:Choice>
              <mc:Fallback>
                <p:oleObj name="Picture" r:id="rId4" imgW="0" imgH="0" progId="StaticMetafile">
                  <p:embed/>
                  <p:pic>
                    <p:nvPicPr>
                      <p:cNvPr id="9" name="Object 8">
                        <a:extLst>
                          <a:ext uri="{FF2B5EF4-FFF2-40B4-BE49-F238E27FC236}">
                            <a16:creationId xmlns:a16="http://schemas.microsoft.com/office/drawing/2014/main" id="{B9443449-1E32-43E4-8FA7-3238A9BEC97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2981" y="1445885"/>
                        <a:ext cx="2284941" cy="1958120"/>
                      </a:xfrm>
                      <a:prstGeom prst="rect">
                        <a:avLst/>
                      </a:prstGeom>
                      <a:solidFill>
                        <a:srgbClr val="FFFFFF"/>
                      </a:solidFill>
                      <a:ln w="38100">
                        <a:solidFill>
                          <a:srgbClr val="FFCD00"/>
                        </a:solidFill>
                      </a:ln>
                    </p:spPr>
                  </p:pic>
                </p:oleObj>
              </mc:Fallback>
            </mc:AlternateContent>
          </a:graphicData>
        </a:graphic>
      </p:graphicFrame>
      <p:sp>
        <p:nvSpPr>
          <p:cNvPr id="2" name="Title 1">
            <a:extLst>
              <a:ext uri="{FF2B5EF4-FFF2-40B4-BE49-F238E27FC236}">
                <a16:creationId xmlns:a16="http://schemas.microsoft.com/office/drawing/2014/main" id="{5CD484CD-0BC2-4699-B686-5D73AB362695}"/>
              </a:ext>
            </a:extLst>
          </p:cNvPr>
          <p:cNvSpPr>
            <a:spLocks noGrp="1"/>
          </p:cNvSpPr>
          <p:nvPr>
            <p:ph type="title"/>
          </p:nvPr>
        </p:nvSpPr>
        <p:spPr/>
        <p:txBody>
          <a:bodyPr/>
          <a:lstStyle/>
          <a:p>
            <a:r>
              <a:rPr lang="en-GB" sz="2400" dirty="0"/>
              <a:t>Objectives</a:t>
            </a:r>
            <a:endParaRPr lang="en-IN" sz="2400" dirty="0"/>
          </a:p>
        </p:txBody>
      </p:sp>
      <p:sp>
        <p:nvSpPr>
          <p:cNvPr id="3" name="Text Placeholder 2">
            <a:extLst>
              <a:ext uri="{FF2B5EF4-FFF2-40B4-BE49-F238E27FC236}">
                <a16:creationId xmlns:a16="http://schemas.microsoft.com/office/drawing/2014/main" id="{FEF9E73D-8A35-40D6-B8AB-FCBDE7E5C402}"/>
              </a:ext>
            </a:extLst>
          </p:cNvPr>
          <p:cNvSpPr>
            <a:spLocks noGrp="1"/>
          </p:cNvSpPr>
          <p:nvPr>
            <p:ph type="body" idx="1"/>
          </p:nvPr>
        </p:nvSpPr>
        <p:spPr>
          <a:xfrm>
            <a:off x="274575" y="1552645"/>
            <a:ext cx="5066968" cy="3229328"/>
          </a:xfrm>
        </p:spPr>
        <p:txBody>
          <a:bodyPr/>
          <a:lstStyle/>
          <a:p>
            <a:endParaRPr lang="en-GB" sz="1600" dirty="0"/>
          </a:p>
          <a:p>
            <a:r>
              <a:rPr lang="en-GB" sz="1600" dirty="0"/>
              <a:t>Design of “</a:t>
            </a:r>
            <a:r>
              <a:rPr lang="en-GB" sz="1600" i="1" dirty="0"/>
              <a:t>Beam Chopper-Beam Steering</a:t>
            </a:r>
            <a:r>
              <a:rPr lang="en-GB" sz="1600" dirty="0"/>
              <a:t>” System.</a:t>
            </a:r>
          </a:p>
          <a:p>
            <a:r>
              <a:rPr lang="en-GB" sz="1600" dirty="0"/>
              <a:t>Characterisation of “</a:t>
            </a:r>
            <a:r>
              <a:rPr lang="en-GB" sz="1600" i="1" dirty="0"/>
              <a:t>Beam Chopper-Beam Steering</a:t>
            </a:r>
            <a:r>
              <a:rPr lang="en-GB" sz="1600" dirty="0"/>
              <a:t>” System</a:t>
            </a:r>
          </a:p>
          <a:p>
            <a:r>
              <a:rPr lang="en-GB" sz="1600" dirty="0"/>
              <a:t>Design level optimization of “</a:t>
            </a:r>
            <a:r>
              <a:rPr lang="en-GB" sz="1600" i="1" dirty="0"/>
              <a:t>Beam Chopper-Beam Steering</a:t>
            </a:r>
            <a:r>
              <a:rPr lang="en-GB" sz="1600" dirty="0"/>
              <a:t>” System</a:t>
            </a:r>
          </a:p>
          <a:p>
            <a:r>
              <a:rPr lang="en-GB" sz="1600" dirty="0"/>
              <a:t>Creating an Integratable Equipments for LabView allowing easier simulation verification. User Friendly UI having Wireless control for Handsfree automation</a:t>
            </a:r>
          </a:p>
        </p:txBody>
      </p:sp>
      <p:pic>
        <p:nvPicPr>
          <p:cNvPr id="8" name="Picture 7">
            <a:extLst>
              <a:ext uri="{FF2B5EF4-FFF2-40B4-BE49-F238E27FC236}">
                <a16:creationId xmlns:a16="http://schemas.microsoft.com/office/drawing/2014/main" id="{CED76A52-A31F-4497-A36C-FAFA03BE1C3A}"/>
              </a:ext>
            </a:extLst>
          </p:cNvPr>
          <p:cNvPicPr>
            <a:picLocks noChangeAspect="1"/>
          </p:cNvPicPr>
          <p:nvPr/>
        </p:nvPicPr>
        <p:blipFill>
          <a:blip r:embed="rId6"/>
          <a:srcRect l="22989" r="22989"/>
          <a:stretch/>
        </p:blipFill>
        <p:spPr>
          <a:xfrm>
            <a:off x="6999050" y="3152940"/>
            <a:ext cx="2044955" cy="1827839"/>
          </a:xfrm>
          <a:prstGeom prst="rect">
            <a:avLst/>
          </a:prstGeom>
        </p:spPr>
        <p:style>
          <a:lnRef idx="2">
            <a:schemeClr val="accent1"/>
          </a:lnRef>
          <a:fillRef idx="1">
            <a:schemeClr val="lt1"/>
          </a:fillRef>
          <a:effectRef idx="0">
            <a:schemeClr val="accent1"/>
          </a:effectRef>
          <a:fontRef idx="minor">
            <a:schemeClr val="dk1"/>
          </a:fontRef>
        </p:style>
      </p:pic>
      <p:sp>
        <p:nvSpPr>
          <p:cNvPr id="5" name="Rectangle 2">
            <a:extLst>
              <a:ext uri="{FF2B5EF4-FFF2-40B4-BE49-F238E27FC236}">
                <a16:creationId xmlns:a16="http://schemas.microsoft.com/office/drawing/2014/main" id="{E5C53304-11C1-4478-ACC6-97A4AD7D6C92}"/>
              </a:ext>
            </a:extLst>
          </p:cNvPr>
          <p:cNvSpPr>
            <a:spLocks noChangeArrowheads="1"/>
          </p:cNvSpPr>
          <p:nvPr/>
        </p:nvSpPr>
        <p:spPr bwMode="auto">
          <a:xfrm>
            <a:off x="-140164" y="-2209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863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F140-4169-4CC1-A331-382C729A9F46}"/>
              </a:ext>
            </a:extLst>
          </p:cNvPr>
          <p:cNvSpPr>
            <a:spLocks noGrp="1"/>
          </p:cNvSpPr>
          <p:nvPr>
            <p:ph type="title"/>
          </p:nvPr>
        </p:nvSpPr>
        <p:spPr>
          <a:xfrm>
            <a:off x="966906" y="896112"/>
            <a:ext cx="4239262" cy="435600"/>
          </a:xfrm>
        </p:spPr>
        <p:txBody>
          <a:bodyPr/>
          <a:lstStyle/>
          <a:p>
            <a:r>
              <a:rPr lang="en-GB" dirty="0"/>
              <a:t>Design Aspects (Beam Steering)</a:t>
            </a:r>
            <a:endParaRPr lang="en-IN" dirty="0"/>
          </a:p>
        </p:txBody>
      </p:sp>
      <p:sp>
        <p:nvSpPr>
          <p:cNvPr id="4" name="Slide Number Placeholder 3">
            <a:extLst>
              <a:ext uri="{FF2B5EF4-FFF2-40B4-BE49-F238E27FC236}">
                <a16:creationId xmlns:a16="http://schemas.microsoft.com/office/drawing/2014/main" id="{04C16B4E-9250-4212-A6AD-56BB105741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5" name="Table 7">
            <a:extLst>
              <a:ext uri="{FF2B5EF4-FFF2-40B4-BE49-F238E27FC236}">
                <a16:creationId xmlns:a16="http://schemas.microsoft.com/office/drawing/2014/main" id="{B5D22C19-E6DE-4EE9-BE66-1146E92DB9D2}"/>
              </a:ext>
            </a:extLst>
          </p:cNvPr>
          <p:cNvGraphicFramePr>
            <a:graphicFrameLocks/>
          </p:cNvGraphicFramePr>
          <p:nvPr/>
        </p:nvGraphicFramePr>
        <p:xfrm>
          <a:off x="1007842" y="1479968"/>
          <a:ext cx="6895328" cy="3504656"/>
        </p:xfrm>
        <a:graphic>
          <a:graphicData uri="http://schemas.openxmlformats.org/drawingml/2006/table">
            <a:tbl>
              <a:tblPr firstRow="1" bandRow="1">
                <a:tableStyleId>{5C22544A-7EE6-4342-B048-85BDC9FD1C3A}</a:tableStyleId>
              </a:tblPr>
              <a:tblGrid>
                <a:gridCol w="1546758">
                  <a:extLst>
                    <a:ext uri="{9D8B030D-6E8A-4147-A177-3AD203B41FA5}">
                      <a16:colId xmlns:a16="http://schemas.microsoft.com/office/drawing/2014/main" val="103689706"/>
                    </a:ext>
                  </a:extLst>
                </a:gridCol>
                <a:gridCol w="1546758">
                  <a:extLst>
                    <a:ext uri="{9D8B030D-6E8A-4147-A177-3AD203B41FA5}">
                      <a16:colId xmlns:a16="http://schemas.microsoft.com/office/drawing/2014/main" val="188572963"/>
                    </a:ext>
                  </a:extLst>
                </a:gridCol>
                <a:gridCol w="1546758">
                  <a:extLst>
                    <a:ext uri="{9D8B030D-6E8A-4147-A177-3AD203B41FA5}">
                      <a16:colId xmlns:a16="http://schemas.microsoft.com/office/drawing/2014/main" val="2253138440"/>
                    </a:ext>
                  </a:extLst>
                </a:gridCol>
                <a:gridCol w="2255054">
                  <a:extLst>
                    <a:ext uri="{9D8B030D-6E8A-4147-A177-3AD203B41FA5}">
                      <a16:colId xmlns:a16="http://schemas.microsoft.com/office/drawing/2014/main" val="2587351346"/>
                    </a:ext>
                  </a:extLst>
                </a:gridCol>
              </a:tblGrid>
              <a:tr h="237365">
                <a:tc>
                  <a:txBody>
                    <a:bodyPr/>
                    <a:lstStyle/>
                    <a:p>
                      <a:endParaRPr lang="en-GB" sz="1200" dirty="0">
                        <a:latin typeface="+mj-lt"/>
                      </a:endParaRPr>
                    </a:p>
                  </a:txBody>
                  <a:tcPr/>
                </a:tc>
                <a:tc>
                  <a:txBody>
                    <a:bodyPr/>
                    <a:lstStyle/>
                    <a:p>
                      <a:r>
                        <a:rPr lang="en-GB" sz="1200" dirty="0">
                          <a:latin typeface="+mj-lt"/>
                        </a:rPr>
                        <a:t>Revision 1</a:t>
                      </a:r>
                    </a:p>
                  </a:txBody>
                  <a:tcPr/>
                </a:tc>
                <a:tc>
                  <a:txBody>
                    <a:bodyPr/>
                    <a:lstStyle/>
                    <a:p>
                      <a:r>
                        <a:rPr lang="en-GB" sz="1200">
                          <a:latin typeface="+mj-lt"/>
                        </a:rPr>
                        <a:t>Revision 2</a:t>
                      </a:r>
                    </a:p>
                  </a:txBody>
                  <a:tcPr/>
                </a:tc>
                <a:tc>
                  <a:txBody>
                    <a:bodyPr/>
                    <a:lstStyle/>
                    <a:p>
                      <a:r>
                        <a:rPr lang="en-GB" sz="1200">
                          <a:latin typeface="+mj-lt"/>
                        </a:rPr>
                        <a:t>Revision 3</a:t>
                      </a:r>
                    </a:p>
                  </a:txBody>
                  <a:tcPr/>
                </a:tc>
                <a:extLst>
                  <a:ext uri="{0D108BD9-81ED-4DB2-BD59-A6C34878D82A}">
                    <a16:rowId xmlns:a16="http://schemas.microsoft.com/office/drawing/2014/main" val="1066163263"/>
                  </a:ext>
                </a:extLst>
              </a:tr>
              <a:tr h="515648">
                <a:tc>
                  <a:txBody>
                    <a:bodyPr/>
                    <a:lstStyle/>
                    <a:p>
                      <a:r>
                        <a:rPr lang="en-GB" sz="1200" dirty="0">
                          <a:latin typeface="+mj-lt"/>
                        </a:rPr>
                        <a:t>Min Stride Angle (Without Reduction)</a:t>
                      </a:r>
                    </a:p>
                  </a:txBody>
                  <a:tcPr/>
                </a:tc>
                <a:tc>
                  <a:txBody>
                    <a:bodyPr/>
                    <a:lstStyle/>
                    <a:p>
                      <a:r>
                        <a:rPr lang="en-GB" sz="1200">
                          <a:latin typeface="+mj-lt"/>
                        </a:rPr>
                        <a:t>10deg</a:t>
                      </a:r>
                      <a:endParaRPr lang="en-GB" sz="1200" dirty="0">
                        <a:latin typeface="+mj-lt"/>
                      </a:endParaRPr>
                    </a:p>
                  </a:txBody>
                  <a:tcPr/>
                </a:tc>
                <a:tc>
                  <a:txBody>
                    <a:bodyPr/>
                    <a:lstStyle/>
                    <a:p>
                      <a:r>
                        <a:rPr lang="en-GB" sz="1200">
                          <a:latin typeface="+mj-lt"/>
                        </a:rPr>
                        <a:t>8deg</a:t>
                      </a:r>
                    </a:p>
                  </a:txBody>
                  <a:tcPr/>
                </a:tc>
                <a:tc>
                  <a:txBody>
                    <a:bodyPr/>
                    <a:lstStyle/>
                    <a:p>
                      <a:r>
                        <a:rPr lang="en-GB" sz="1200">
                          <a:latin typeface="+mj-lt"/>
                        </a:rPr>
                        <a:t>5deg</a:t>
                      </a:r>
                    </a:p>
                  </a:txBody>
                  <a:tcPr/>
                </a:tc>
                <a:extLst>
                  <a:ext uri="{0D108BD9-81ED-4DB2-BD59-A6C34878D82A}">
                    <a16:rowId xmlns:a16="http://schemas.microsoft.com/office/drawing/2014/main" val="2428303190"/>
                  </a:ext>
                </a:extLst>
              </a:tr>
              <a:tr h="644560">
                <a:tc>
                  <a:txBody>
                    <a:bodyPr/>
                    <a:lstStyle/>
                    <a:p>
                      <a:pPr lvl="0">
                        <a:buNone/>
                      </a:pPr>
                      <a:r>
                        <a:rPr lang="en-GB" sz="1200" b="0" i="0" u="none" strike="noStrike" noProof="0">
                          <a:latin typeface="+mj-lt"/>
                        </a:rPr>
                        <a:t>Min Stride Angle (With </a:t>
                      </a:r>
                      <a:r>
                        <a:rPr lang="en-GB" sz="1200" b="0" i="0" u="none" strike="noStrike" noProof="0" dirty="0">
                          <a:latin typeface="+mj-lt"/>
                        </a:rPr>
                        <a:t>Reduction)</a:t>
                      </a:r>
                      <a:endParaRPr lang="en-US" sz="1200" dirty="0">
                        <a:latin typeface="+mj-lt"/>
                      </a:endParaRPr>
                    </a:p>
                  </a:txBody>
                  <a:tcPr/>
                </a:tc>
                <a:tc>
                  <a:txBody>
                    <a:bodyPr/>
                    <a:lstStyle/>
                    <a:p>
                      <a:pPr lvl="0">
                        <a:buNone/>
                      </a:pPr>
                      <a:r>
                        <a:rPr lang="en-GB" sz="1200">
                          <a:latin typeface="+mj-lt"/>
                        </a:rPr>
                        <a:t>4deg</a:t>
                      </a:r>
                      <a:endParaRPr lang="en-GB" sz="1200" dirty="0">
                        <a:latin typeface="+mj-lt"/>
                      </a:endParaRPr>
                    </a:p>
                  </a:txBody>
                  <a:tcPr/>
                </a:tc>
                <a:tc>
                  <a:txBody>
                    <a:bodyPr/>
                    <a:lstStyle/>
                    <a:p>
                      <a:pPr lvl="0">
                        <a:buNone/>
                      </a:pPr>
                      <a:r>
                        <a:rPr lang="en-GB" sz="1200">
                          <a:latin typeface="+mj-lt"/>
                        </a:rPr>
                        <a:t>1deg</a:t>
                      </a:r>
                      <a:endParaRPr lang="en-GB" sz="1200" dirty="0">
                        <a:latin typeface="+mj-lt"/>
                      </a:endParaRPr>
                    </a:p>
                  </a:txBody>
                  <a:tcPr/>
                </a:tc>
                <a:tc>
                  <a:txBody>
                    <a:bodyPr/>
                    <a:lstStyle/>
                    <a:p>
                      <a:pPr lvl="0">
                        <a:buNone/>
                      </a:pPr>
                      <a:r>
                        <a:rPr lang="en-GB" sz="1200">
                          <a:latin typeface="+mj-lt"/>
                        </a:rPr>
                        <a:t>0.15deg</a:t>
                      </a:r>
                      <a:endParaRPr lang="en-US" sz="1200">
                        <a:latin typeface="+mj-lt"/>
                      </a:endParaRPr>
                    </a:p>
                  </a:txBody>
                  <a:tcPr/>
                </a:tc>
                <a:extLst>
                  <a:ext uri="{0D108BD9-81ED-4DB2-BD59-A6C34878D82A}">
                    <a16:rowId xmlns:a16="http://schemas.microsoft.com/office/drawing/2014/main" val="462721598"/>
                  </a:ext>
                </a:extLst>
              </a:tr>
              <a:tr h="237365">
                <a:tc>
                  <a:txBody>
                    <a:bodyPr/>
                    <a:lstStyle/>
                    <a:p>
                      <a:r>
                        <a:rPr lang="en-GB" sz="1200">
                          <a:latin typeface="+mj-lt"/>
                        </a:rPr>
                        <a:t>Gear Reduction</a:t>
                      </a:r>
                    </a:p>
                  </a:txBody>
                  <a:tcPr/>
                </a:tc>
                <a:tc>
                  <a:txBody>
                    <a:bodyPr/>
                    <a:lstStyle/>
                    <a:p>
                      <a:r>
                        <a:rPr lang="en-GB" sz="1200">
                          <a:latin typeface="+mj-lt"/>
                        </a:rPr>
                        <a:t>1/16</a:t>
                      </a:r>
                    </a:p>
                  </a:txBody>
                  <a:tcPr/>
                </a:tc>
                <a:tc>
                  <a:txBody>
                    <a:bodyPr/>
                    <a:lstStyle/>
                    <a:p>
                      <a:r>
                        <a:rPr lang="en-GB" sz="1200">
                          <a:latin typeface="+mj-lt"/>
                        </a:rPr>
                        <a:t>1/32</a:t>
                      </a:r>
                      <a:endParaRPr lang="en-GB" sz="1200" dirty="0">
                        <a:latin typeface="+mj-lt"/>
                      </a:endParaRPr>
                    </a:p>
                  </a:txBody>
                  <a:tcPr/>
                </a:tc>
                <a:tc>
                  <a:txBody>
                    <a:bodyPr/>
                    <a:lstStyle/>
                    <a:p>
                      <a:r>
                        <a:rPr lang="en-GB" sz="1200">
                          <a:latin typeface="+mj-lt"/>
                        </a:rPr>
                        <a:t>1/32</a:t>
                      </a:r>
                    </a:p>
                  </a:txBody>
                  <a:tcPr/>
                </a:tc>
                <a:extLst>
                  <a:ext uri="{0D108BD9-81ED-4DB2-BD59-A6C34878D82A}">
                    <a16:rowId xmlns:a16="http://schemas.microsoft.com/office/drawing/2014/main" val="3931613852"/>
                  </a:ext>
                </a:extLst>
              </a:tr>
              <a:tr h="237365">
                <a:tc>
                  <a:txBody>
                    <a:bodyPr/>
                    <a:lstStyle/>
                    <a:p>
                      <a:pPr lvl="0">
                        <a:buNone/>
                      </a:pPr>
                      <a:r>
                        <a:rPr lang="en-GB" sz="1200">
                          <a:latin typeface="+mj-lt"/>
                        </a:rPr>
                        <a:t>Gear Type</a:t>
                      </a:r>
                      <a:endParaRPr lang="en-GB" sz="1200" dirty="0">
                        <a:latin typeface="+mj-lt"/>
                      </a:endParaRPr>
                    </a:p>
                  </a:txBody>
                  <a:tcPr/>
                </a:tc>
                <a:tc>
                  <a:txBody>
                    <a:bodyPr/>
                    <a:lstStyle/>
                    <a:p>
                      <a:pPr lvl="0">
                        <a:buNone/>
                      </a:pPr>
                      <a:r>
                        <a:rPr lang="en-GB" sz="1200">
                          <a:latin typeface="+mj-lt"/>
                        </a:rPr>
                        <a:t>Planetary</a:t>
                      </a:r>
                      <a:endParaRPr lang="en-GB" sz="1200" dirty="0">
                        <a:latin typeface="+mj-lt"/>
                      </a:endParaRPr>
                    </a:p>
                  </a:txBody>
                  <a:tcPr/>
                </a:tc>
                <a:tc>
                  <a:txBody>
                    <a:bodyPr/>
                    <a:lstStyle/>
                    <a:p>
                      <a:pPr lvl="0">
                        <a:buNone/>
                      </a:pPr>
                      <a:r>
                        <a:rPr lang="en-GB" sz="1200">
                          <a:latin typeface="+mj-lt"/>
                        </a:rPr>
                        <a:t>Planetary</a:t>
                      </a:r>
                      <a:endParaRPr lang="en-GB" sz="1200" dirty="0">
                        <a:latin typeface="+mj-lt"/>
                      </a:endParaRPr>
                    </a:p>
                  </a:txBody>
                  <a:tcPr/>
                </a:tc>
                <a:tc>
                  <a:txBody>
                    <a:bodyPr/>
                    <a:lstStyle/>
                    <a:p>
                      <a:pPr lvl="0">
                        <a:buNone/>
                      </a:pPr>
                      <a:r>
                        <a:rPr lang="en-GB" sz="1200">
                          <a:latin typeface="+mj-lt"/>
                        </a:rPr>
                        <a:t>Planetary</a:t>
                      </a:r>
                      <a:endParaRPr lang="en-GB" sz="1200" dirty="0">
                        <a:latin typeface="+mj-lt"/>
                      </a:endParaRPr>
                    </a:p>
                  </a:txBody>
                  <a:tcPr/>
                </a:tc>
                <a:extLst>
                  <a:ext uri="{0D108BD9-81ED-4DB2-BD59-A6C34878D82A}">
                    <a16:rowId xmlns:a16="http://schemas.microsoft.com/office/drawing/2014/main" val="3795962711"/>
                  </a:ext>
                </a:extLst>
              </a:tr>
              <a:tr h="237365">
                <a:tc>
                  <a:txBody>
                    <a:bodyPr/>
                    <a:lstStyle/>
                    <a:p>
                      <a:pPr lvl="0">
                        <a:buNone/>
                      </a:pPr>
                      <a:r>
                        <a:rPr lang="en-GB" sz="1200">
                          <a:latin typeface="+mj-lt"/>
                        </a:rPr>
                        <a:t>RPM</a:t>
                      </a:r>
                      <a:endParaRPr lang="en-GB" sz="1200" dirty="0">
                        <a:latin typeface="+mj-lt"/>
                      </a:endParaRPr>
                    </a:p>
                  </a:txBody>
                  <a:tcPr/>
                </a:tc>
                <a:tc>
                  <a:txBody>
                    <a:bodyPr/>
                    <a:lstStyle/>
                    <a:p>
                      <a:pPr lvl="0">
                        <a:buNone/>
                      </a:pPr>
                      <a:r>
                        <a:rPr lang="en-GB" sz="1200">
                          <a:latin typeface="+mj-lt"/>
                        </a:rPr>
                        <a:t>0.1rps</a:t>
                      </a:r>
                      <a:endParaRPr lang="en-GB" sz="1200" dirty="0">
                        <a:latin typeface="+mj-lt"/>
                      </a:endParaRPr>
                    </a:p>
                  </a:txBody>
                  <a:tcPr/>
                </a:tc>
                <a:tc>
                  <a:txBody>
                    <a:bodyPr/>
                    <a:lstStyle/>
                    <a:p>
                      <a:pPr lvl="0">
                        <a:buNone/>
                      </a:pPr>
                      <a:r>
                        <a:rPr lang="en-GB" sz="1200">
                          <a:latin typeface="+mj-lt"/>
                        </a:rPr>
                        <a:t>0.015rps</a:t>
                      </a:r>
                      <a:endParaRPr lang="en-GB" sz="1200" dirty="0">
                        <a:latin typeface="+mj-lt"/>
                      </a:endParaRPr>
                    </a:p>
                  </a:txBody>
                  <a:tcPr/>
                </a:tc>
                <a:tc>
                  <a:txBody>
                    <a:bodyPr/>
                    <a:lstStyle/>
                    <a:p>
                      <a:pPr lvl="0">
                        <a:buNone/>
                      </a:pPr>
                      <a:r>
                        <a:rPr lang="en-GB" sz="1200">
                          <a:latin typeface="+mj-lt"/>
                        </a:rPr>
                        <a:t>0.015rps</a:t>
                      </a:r>
                      <a:endParaRPr lang="en-GB" sz="1200" dirty="0">
                        <a:latin typeface="+mj-lt"/>
                      </a:endParaRPr>
                    </a:p>
                  </a:txBody>
                  <a:tcPr/>
                </a:tc>
                <a:extLst>
                  <a:ext uri="{0D108BD9-81ED-4DB2-BD59-A6C34878D82A}">
                    <a16:rowId xmlns:a16="http://schemas.microsoft.com/office/drawing/2014/main" val="3975840194"/>
                  </a:ext>
                </a:extLst>
              </a:tr>
              <a:tr h="365250">
                <a:tc>
                  <a:txBody>
                    <a:bodyPr/>
                    <a:lstStyle/>
                    <a:p>
                      <a:pPr lvl="0">
                        <a:buNone/>
                      </a:pPr>
                      <a:r>
                        <a:rPr lang="en-GB" sz="1200">
                          <a:latin typeface="+mj-lt"/>
                        </a:rPr>
                        <a:t>Max Beam Diameter</a:t>
                      </a:r>
                      <a:endParaRPr lang="en-GB" sz="1200" dirty="0">
                        <a:latin typeface="+mj-lt"/>
                      </a:endParaRPr>
                    </a:p>
                  </a:txBody>
                  <a:tcPr/>
                </a:tc>
                <a:tc>
                  <a:txBody>
                    <a:bodyPr/>
                    <a:lstStyle/>
                    <a:p>
                      <a:pPr lvl="0">
                        <a:buNone/>
                      </a:pPr>
                      <a:r>
                        <a:rPr lang="en-GB" sz="1200">
                          <a:latin typeface="+mj-lt"/>
                        </a:rPr>
                        <a:t>1cm</a:t>
                      </a:r>
                      <a:endParaRPr lang="en-GB" sz="1200" dirty="0">
                        <a:latin typeface="+mj-lt"/>
                      </a:endParaRPr>
                    </a:p>
                  </a:txBody>
                  <a:tcPr/>
                </a:tc>
                <a:tc>
                  <a:txBody>
                    <a:bodyPr/>
                    <a:lstStyle/>
                    <a:p>
                      <a:pPr lvl="0">
                        <a:buNone/>
                      </a:pPr>
                      <a:r>
                        <a:rPr lang="en-GB" sz="1200">
                          <a:latin typeface="+mj-lt"/>
                        </a:rPr>
                        <a:t>1cm</a:t>
                      </a:r>
                      <a:endParaRPr lang="en-GB" sz="1200" dirty="0">
                        <a:latin typeface="+mj-lt"/>
                      </a:endParaRPr>
                    </a:p>
                  </a:txBody>
                  <a:tcPr/>
                </a:tc>
                <a:tc>
                  <a:txBody>
                    <a:bodyPr/>
                    <a:lstStyle/>
                    <a:p>
                      <a:pPr lvl="0">
                        <a:buNone/>
                      </a:pPr>
                      <a:r>
                        <a:rPr lang="en-GB" sz="1200">
                          <a:latin typeface="+mj-lt"/>
                        </a:rPr>
                        <a:t>1cm</a:t>
                      </a:r>
                      <a:endParaRPr lang="en-GB" sz="1200" dirty="0">
                        <a:latin typeface="+mj-lt"/>
                      </a:endParaRPr>
                    </a:p>
                  </a:txBody>
                  <a:tcPr/>
                </a:tc>
                <a:extLst>
                  <a:ext uri="{0D108BD9-81ED-4DB2-BD59-A6C34878D82A}">
                    <a16:rowId xmlns:a16="http://schemas.microsoft.com/office/drawing/2014/main" val="2521650590"/>
                  </a:ext>
                </a:extLst>
              </a:tr>
              <a:tr h="237365">
                <a:tc>
                  <a:txBody>
                    <a:bodyPr/>
                    <a:lstStyle/>
                    <a:p>
                      <a:pPr lvl="0">
                        <a:buNone/>
                      </a:pPr>
                      <a:r>
                        <a:rPr lang="en-GB" sz="1200">
                          <a:latin typeface="+mj-lt"/>
                        </a:rPr>
                        <a:t>Wireless</a:t>
                      </a:r>
                      <a:endParaRPr lang="en-GB" sz="1200" dirty="0">
                        <a:latin typeface="+mj-lt"/>
                      </a:endParaRPr>
                    </a:p>
                  </a:txBody>
                  <a:tcPr/>
                </a:tc>
                <a:tc>
                  <a:txBody>
                    <a:bodyPr/>
                    <a:lstStyle/>
                    <a:p>
                      <a:pPr lvl="0">
                        <a:buNone/>
                      </a:pPr>
                      <a:r>
                        <a:rPr lang="en-GB" sz="1200">
                          <a:latin typeface="+mj-lt"/>
                        </a:rPr>
                        <a:t>NO</a:t>
                      </a:r>
                      <a:endParaRPr lang="en-GB" sz="1200" dirty="0">
                        <a:latin typeface="+mj-lt"/>
                      </a:endParaRPr>
                    </a:p>
                  </a:txBody>
                  <a:tcPr/>
                </a:tc>
                <a:tc>
                  <a:txBody>
                    <a:bodyPr/>
                    <a:lstStyle/>
                    <a:p>
                      <a:pPr lvl="0">
                        <a:buNone/>
                      </a:pPr>
                      <a:r>
                        <a:rPr lang="en-GB" sz="1200">
                          <a:latin typeface="+mj-lt"/>
                        </a:rPr>
                        <a:t>YES</a:t>
                      </a:r>
                      <a:endParaRPr lang="en-GB" sz="1200" dirty="0">
                        <a:latin typeface="+mj-lt"/>
                      </a:endParaRPr>
                    </a:p>
                  </a:txBody>
                  <a:tcPr/>
                </a:tc>
                <a:tc>
                  <a:txBody>
                    <a:bodyPr/>
                    <a:lstStyle/>
                    <a:p>
                      <a:pPr lvl="0">
                        <a:buNone/>
                      </a:pPr>
                      <a:r>
                        <a:rPr lang="en-GB" sz="1200">
                          <a:latin typeface="+mj-lt"/>
                        </a:rPr>
                        <a:t>YES</a:t>
                      </a:r>
                      <a:endParaRPr lang="en-GB" sz="1200" dirty="0">
                        <a:latin typeface="+mj-lt"/>
                      </a:endParaRPr>
                    </a:p>
                  </a:txBody>
                  <a:tcPr/>
                </a:tc>
                <a:extLst>
                  <a:ext uri="{0D108BD9-81ED-4DB2-BD59-A6C34878D82A}">
                    <a16:rowId xmlns:a16="http://schemas.microsoft.com/office/drawing/2014/main" val="1316163798"/>
                  </a:ext>
                </a:extLst>
              </a:tr>
              <a:tr h="515648">
                <a:tc>
                  <a:txBody>
                    <a:bodyPr/>
                    <a:lstStyle/>
                    <a:p>
                      <a:pPr lvl="0">
                        <a:buNone/>
                      </a:pPr>
                      <a:r>
                        <a:rPr lang="en-GB" sz="1200">
                          <a:latin typeface="+mj-lt"/>
                        </a:rPr>
                        <a:t>Software (Supporting greber)</a:t>
                      </a:r>
                      <a:endParaRPr lang="en-GB" sz="1200" dirty="0">
                        <a:latin typeface="+mj-lt"/>
                      </a:endParaRPr>
                    </a:p>
                  </a:txBody>
                  <a:tcPr/>
                </a:tc>
                <a:tc>
                  <a:txBody>
                    <a:bodyPr/>
                    <a:lstStyle/>
                    <a:p>
                      <a:pPr lvl="0">
                        <a:buNone/>
                      </a:pPr>
                      <a:r>
                        <a:rPr lang="en-GB" sz="1200">
                          <a:latin typeface="+mj-lt"/>
                        </a:rPr>
                        <a:t>YES</a:t>
                      </a:r>
                      <a:endParaRPr lang="en-GB" sz="1200" dirty="0">
                        <a:latin typeface="+mj-lt"/>
                      </a:endParaRPr>
                    </a:p>
                  </a:txBody>
                  <a:tcPr/>
                </a:tc>
                <a:tc>
                  <a:txBody>
                    <a:bodyPr/>
                    <a:lstStyle/>
                    <a:p>
                      <a:pPr lvl="0">
                        <a:buNone/>
                      </a:pPr>
                      <a:r>
                        <a:rPr lang="en-GB" sz="1200">
                          <a:latin typeface="+mj-lt"/>
                        </a:rPr>
                        <a:t>YES</a:t>
                      </a:r>
                      <a:endParaRPr lang="en-GB" sz="1200" dirty="0">
                        <a:latin typeface="+mj-lt"/>
                      </a:endParaRPr>
                    </a:p>
                  </a:txBody>
                  <a:tcPr/>
                </a:tc>
                <a:tc>
                  <a:txBody>
                    <a:bodyPr/>
                    <a:lstStyle/>
                    <a:p>
                      <a:pPr lvl="0">
                        <a:buNone/>
                      </a:pPr>
                      <a:r>
                        <a:rPr lang="en-GB" sz="1200" dirty="0">
                          <a:latin typeface="+mj-lt"/>
                        </a:rPr>
                        <a:t>YES</a:t>
                      </a:r>
                    </a:p>
                  </a:txBody>
                  <a:tcPr/>
                </a:tc>
                <a:extLst>
                  <a:ext uri="{0D108BD9-81ED-4DB2-BD59-A6C34878D82A}">
                    <a16:rowId xmlns:a16="http://schemas.microsoft.com/office/drawing/2014/main" val="2608449004"/>
                  </a:ext>
                </a:extLst>
              </a:tr>
            </a:tbl>
          </a:graphicData>
        </a:graphic>
      </p:graphicFrame>
    </p:spTree>
    <p:extLst>
      <p:ext uri="{BB962C8B-B14F-4D97-AF65-F5344CB8AC3E}">
        <p14:creationId xmlns:p14="http://schemas.microsoft.com/office/powerpoint/2010/main" val="1523167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C8F8-E492-42B3-B090-9E8F04D9FC3E}"/>
              </a:ext>
            </a:extLst>
          </p:cNvPr>
          <p:cNvSpPr>
            <a:spLocks noGrp="1"/>
          </p:cNvSpPr>
          <p:nvPr>
            <p:ph type="title"/>
          </p:nvPr>
        </p:nvSpPr>
        <p:spPr/>
        <p:txBody>
          <a:bodyPr/>
          <a:lstStyle/>
          <a:p>
            <a:r>
              <a:rPr lang="en-IN" dirty="0"/>
              <a:t>Expected Outcomes</a:t>
            </a:r>
          </a:p>
        </p:txBody>
      </p:sp>
      <p:sp>
        <p:nvSpPr>
          <p:cNvPr id="3" name="Text Placeholder 2">
            <a:extLst>
              <a:ext uri="{FF2B5EF4-FFF2-40B4-BE49-F238E27FC236}">
                <a16:creationId xmlns:a16="http://schemas.microsoft.com/office/drawing/2014/main" id="{3970DE64-DDCC-4C58-93D0-BC28B3FBBFE6}"/>
              </a:ext>
            </a:extLst>
          </p:cNvPr>
          <p:cNvSpPr>
            <a:spLocks noGrp="1"/>
          </p:cNvSpPr>
          <p:nvPr>
            <p:ph type="body" idx="1"/>
          </p:nvPr>
        </p:nvSpPr>
        <p:spPr>
          <a:xfrm>
            <a:off x="526920" y="1484682"/>
            <a:ext cx="7909588" cy="3112200"/>
          </a:xfrm>
        </p:spPr>
        <p:txBody>
          <a:bodyPr/>
          <a:lstStyle/>
          <a:p>
            <a:r>
              <a:rPr lang="en-IN" sz="1800" dirty="0"/>
              <a:t>Manufacture of Low-cost multifunctional Optical instrument includes :</a:t>
            </a:r>
          </a:p>
          <a:p>
            <a:pPr marL="76200" indent="0">
              <a:buNone/>
            </a:pPr>
            <a:r>
              <a:rPr lang="en-IN" sz="1800" dirty="0"/>
              <a:t>	Beam- Chopper</a:t>
            </a:r>
          </a:p>
          <a:p>
            <a:pPr marL="76200" indent="0">
              <a:buNone/>
            </a:pPr>
            <a:r>
              <a:rPr lang="en-IN" sz="1800" dirty="0"/>
              <a:t>	X-Y Beam Steering</a:t>
            </a:r>
          </a:p>
          <a:p>
            <a:r>
              <a:rPr lang="en-IN" sz="1800" dirty="0"/>
              <a:t>Integrating the instrument to LabVIEW and other instruments for real-time analysis.</a:t>
            </a:r>
          </a:p>
          <a:p>
            <a:r>
              <a:rPr lang="en-IN" sz="1800" dirty="0"/>
              <a:t>Due to the aspect of using new methods of linear chopping ,Filing and publishing of patent/prototype application based on the proposed innovation is possible.</a:t>
            </a:r>
          </a:p>
          <a:p>
            <a:r>
              <a:rPr lang="en-IN" sz="1800" dirty="0"/>
              <a:t>Complete Software Stack for Windows ,Linux and Android with wireless controls.</a:t>
            </a:r>
          </a:p>
          <a:p>
            <a:endParaRPr lang="en-IN" sz="1800" dirty="0"/>
          </a:p>
          <a:p>
            <a:endParaRPr lang="en-IN" sz="1800" dirty="0"/>
          </a:p>
          <a:p>
            <a:endParaRPr lang="en-IN" sz="1800" dirty="0"/>
          </a:p>
        </p:txBody>
      </p:sp>
      <p:sp>
        <p:nvSpPr>
          <p:cNvPr id="4" name="Slide Number Placeholder 3">
            <a:extLst>
              <a:ext uri="{FF2B5EF4-FFF2-40B4-BE49-F238E27FC236}">
                <a16:creationId xmlns:a16="http://schemas.microsoft.com/office/drawing/2014/main" id="{DAC73F61-0F04-4F46-9B9D-F5743C8CB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170" name="Picture 2" descr="Outcome Icon #377985 - Free Icons Library">
            <a:extLst>
              <a:ext uri="{FF2B5EF4-FFF2-40B4-BE49-F238E27FC236}">
                <a16:creationId xmlns:a16="http://schemas.microsoft.com/office/drawing/2014/main" id="{4F22D539-3187-4323-8AF5-728E590E9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632" y="264926"/>
            <a:ext cx="1870293" cy="1219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06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7BF16B-C343-4AE6-B63B-D098A4201A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6532DD64-F1BF-465B-9C02-280299C524B3}"/>
              </a:ext>
            </a:extLst>
          </p:cNvPr>
          <p:cNvPicPr>
            <a:picLocks noChangeAspect="1"/>
          </p:cNvPicPr>
          <p:nvPr/>
        </p:nvPicPr>
        <p:blipFill rotWithShape="1">
          <a:blip r:embed="rId2"/>
          <a:srcRect l="15833" t="20148" r="18254" b="20066"/>
          <a:stretch/>
        </p:blipFill>
        <p:spPr>
          <a:xfrm>
            <a:off x="2086186" y="1517227"/>
            <a:ext cx="4795521" cy="3075093"/>
          </a:xfrm>
          <a:prstGeom prst="rect">
            <a:avLst/>
          </a:prstGeom>
        </p:spPr>
      </p:pic>
      <p:sp>
        <p:nvSpPr>
          <p:cNvPr id="5" name="TextBox 4">
            <a:extLst>
              <a:ext uri="{FF2B5EF4-FFF2-40B4-BE49-F238E27FC236}">
                <a16:creationId xmlns:a16="http://schemas.microsoft.com/office/drawing/2014/main" id="{7222C3E6-B76D-4DF4-B83E-C21C899F5316}"/>
              </a:ext>
            </a:extLst>
          </p:cNvPr>
          <p:cNvSpPr txBox="1"/>
          <p:nvPr/>
        </p:nvSpPr>
        <p:spPr>
          <a:xfrm>
            <a:off x="2834639" y="551180"/>
            <a:ext cx="3474721" cy="369332"/>
          </a:xfrm>
          <a:prstGeom prst="rect">
            <a:avLst/>
          </a:prstGeom>
          <a:noFill/>
        </p:spPr>
        <p:txBody>
          <a:bodyPr wrap="square" rtlCol="0">
            <a:spAutoFit/>
          </a:bodyPr>
          <a:lstStyle/>
          <a:p>
            <a:r>
              <a:rPr lang="en-IN" sz="1800" b="1" dirty="0">
                <a:solidFill>
                  <a:schemeClr val="accent2">
                    <a:lumMod val="75000"/>
                  </a:schemeClr>
                </a:solidFill>
                <a:latin typeface="Nixie One" panose="020B0604020202020204" charset="0"/>
                <a:cs typeface="Nixie One" panose="020B0604020202020204" charset="0"/>
              </a:rPr>
              <a:t>Frequency Controller Device</a:t>
            </a:r>
          </a:p>
        </p:txBody>
      </p:sp>
    </p:spTree>
    <p:extLst>
      <p:ext uri="{BB962C8B-B14F-4D97-AF65-F5344CB8AC3E}">
        <p14:creationId xmlns:p14="http://schemas.microsoft.com/office/powerpoint/2010/main" val="126032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7CAD1D-56DE-4262-9409-DA84C6762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DC02B5CE-009C-4019-AB81-B3C528F8076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44686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873A-4E4F-4120-8B68-83B027F5997D}"/>
              </a:ext>
            </a:extLst>
          </p:cNvPr>
          <p:cNvSpPr>
            <a:spLocks noGrp="1"/>
          </p:cNvSpPr>
          <p:nvPr>
            <p:ph type="title"/>
          </p:nvPr>
        </p:nvSpPr>
        <p:spPr/>
        <p:txBody>
          <a:bodyPr/>
          <a:lstStyle/>
          <a:p>
            <a:r>
              <a:rPr lang="en-US" dirty="0"/>
              <a:t>FREQUENCY CONTROLLER</a:t>
            </a:r>
            <a:endParaRPr lang="en-IN" dirty="0"/>
          </a:p>
        </p:txBody>
      </p:sp>
      <p:sp>
        <p:nvSpPr>
          <p:cNvPr id="3" name="Text Placeholder 2">
            <a:extLst>
              <a:ext uri="{FF2B5EF4-FFF2-40B4-BE49-F238E27FC236}">
                <a16:creationId xmlns:a16="http://schemas.microsoft.com/office/drawing/2014/main" id="{0C3152B1-524D-4227-AB5A-AB2B33382636}"/>
              </a:ext>
            </a:extLst>
          </p:cNvPr>
          <p:cNvSpPr>
            <a:spLocks noGrp="1"/>
          </p:cNvSpPr>
          <p:nvPr>
            <p:ph type="body" idx="1"/>
          </p:nvPr>
        </p:nvSpPr>
        <p:spPr>
          <a:xfrm>
            <a:off x="298150" y="1559425"/>
            <a:ext cx="7540800" cy="3507028"/>
          </a:xfrm>
        </p:spPr>
        <p:txBody>
          <a:bodyPr/>
          <a:lstStyle/>
          <a:p>
            <a:pPr marL="50800" indent="0">
              <a:buNone/>
            </a:pPr>
            <a:r>
              <a:rPr lang="en-IN" sz="1000" dirty="0">
                <a:solidFill>
                  <a:schemeClr val="tx2">
                    <a:lumMod val="10000"/>
                  </a:schemeClr>
                </a:solidFill>
                <a:latin typeface="+mn-lt"/>
                <a:cs typeface="Nixie One" panose="020B0604020202020204" charset="0"/>
              </a:rPr>
              <a:t>#include &lt;LiquidCrystal.h&gt;</a:t>
            </a:r>
          </a:p>
          <a:p>
            <a:pPr marL="50800" indent="0">
              <a:buNone/>
            </a:pPr>
            <a:r>
              <a:rPr lang="en-IN" sz="1000" dirty="0">
                <a:solidFill>
                  <a:schemeClr val="tx2">
                    <a:lumMod val="10000"/>
                  </a:schemeClr>
                </a:solidFill>
                <a:latin typeface="+mn-lt"/>
                <a:cs typeface="Nixie One" panose="020B0604020202020204" charset="0"/>
              </a:rPr>
              <a:t>LiquidCrystal lcd(6, 7, 5, 4, 3, 2);</a:t>
            </a:r>
          </a:p>
          <a:p>
            <a:pPr marL="50800" indent="0">
              <a:buNone/>
            </a:pPr>
            <a:r>
              <a:rPr lang="en-IN" sz="1000" dirty="0">
                <a:solidFill>
                  <a:schemeClr val="tx2">
                    <a:lumMod val="10000"/>
                  </a:schemeClr>
                </a:solidFill>
                <a:latin typeface="+mn-lt"/>
                <a:cs typeface="Nixie One" panose="020B0604020202020204" charset="0"/>
              </a:rPr>
              <a:t>int </a:t>
            </a:r>
            <a:r>
              <a:rPr lang="en-IN" sz="1000" dirty="0" err="1">
                <a:solidFill>
                  <a:schemeClr val="tx2">
                    <a:lumMod val="10000"/>
                  </a:schemeClr>
                </a:solidFill>
                <a:latin typeface="+mn-lt"/>
                <a:cs typeface="Nixie One" panose="020B0604020202020204" charset="0"/>
              </a:rPr>
              <a:t>inputpins</a:t>
            </a:r>
            <a:r>
              <a:rPr lang="en-IN" sz="1000" dirty="0">
                <a:solidFill>
                  <a:schemeClr val="tx2">
                    <a:lumMod val="10000"/>
                  </a:schemeClr>
                </a:solidFill>
                <a:latin typeface="+mn-lt"/>
                <a:cs typeface="Nixie One" panose="020B0604020202020204" charset="0"/>
              </a:rPr>
              <a:t>[] = {8,9, 10};</a:t>
            </a:r>
          </a:p>
          <a:p>
            <a:pPr marL="50800" indent="0">
              <a:buNone/>
            </a:pPr>
            <a:r>
              <a:rPr lang="en-IN" sz="1000" dirty="0">
                <a:solidFill>
                  <a:schemeClr val="tx2">
                    <a:lumMod val="10000"/>
                  </a:schemeClr>
                </a:solidFill>
                <a:latin typeface="+mn-lt"/>
                <a:cs typeface="Nixie One" panose="020B0604020202020204" charset="0"/>
              </a:rPr>
              <a:t>String screens[3][2] = {{"PLL </a:t>
            </a:r>
            <a:r>
              <a:rPr lang="en-IN" sz="1000" dirty="0" err="1">
                <a:solidFill>
                  <a:schemeClr val="tx2">
                    <a:lumMod val="10000"/>
                  </a:schemeClr>
                </a:solidFill>
                <a:latin typeface="+mn-lt"/>
                <a:cs typeface="Nixie One" panose="020B0604020202020204" charset="0"/>
              </a:rPr>
              <a:t>Follower","Volts</a:t>
            </a:r>
            <a:r>
              <a:rPr lang="en-IN" sz="1000" dirty="0">
                <a:solidFill>
                  <a:schemeClr val="tx2">
                    <a:lumMod val="10000"/>
                  </a:schemeClr>
                </a:solidFill>
                <a:latin typeface="+mn-lt"/>
                <a:cs typeface="Nixie One" panose="020B0604020202020204" charset="0"/>
              </a:rPr>
              <a:t>"}, {"Square Wave", "Hz"}, {"Sine </a:t>
            </a:r>
            <a:r>
              <a:rPr lang="en-IN" sz="1000" dirty="0" err="1">
                <a:solidFill>
                  <a:schemeClr val="tx2">
                    <a:lumMod val="10000"/>
                  </a:schemeClr>
                </a:solidFill>
                <a:latin typeface="+mn-lt"/>
                <a:cs typeface="Nixie One" panose="020B0604020202020204" charset="0"/>
              </a:rPr>
              <a:t>Wave","Hz</a:t>
            </a:r>
            <a:r>
              <a:rPr lang="en-IN" sz="1000" dirty="0">
                <a:solidFill>
                  <a:schemeClr val="tx2">
                    <a:lumMod val="10000"/>
                  </a:schemeClr>
                </a:solidFill>
                <a:latin typeface="+mn-lt"/>
                <a:cs typeface="Nixie One" panose="020B0604020202020204" charset="0"/>
              </a:rPr>
              <a:t>"}};</a:t>
            </a:r>
          </a:p>
          <a:p>
            <a:pPr marL="50800" indent="0">
              <a:buNone/>
            </a:pPr>
            <a:r>
              <a:rPr lang="en-IN" sz="1000" dirty="0">
                <a:solidFill>
                  <a:schemeClr val="tx2">
                    <a:lumMod val="10000"/>
                  </a:schemeClr>
                </a:solidFill>
                <a:latin typeface="+mn-lt"/>
                <a:cs typeface="Nixie One" panose="020B0604020202020204" charset="0"/>
              </a:rPr>
              <a:t>bool initial[] = {LOW, LOW, LOW};</a:t>
            </a:r>
          </a:p>
          <a:p>
            <a:pPr marL="50800" indent="0">
              <a:buNone/>
            </a:pPr>
            <a:r>
              <a:rPr lang="en-IN" sz="1000" dirty="0">
                <a:solidFill>
                  <a:schemeClr val="tx2">
                    <a:lumMod val="10000"/>
                  </a:schemeClr>
                </a:solidFill>
                <a:latin typeface="+mn-lt"/>
                <a:cs typeface="Nixie One" panose="020B0604020202020204" charset="0"/>
              </a:rPr>
              <a:t>int </a:t>
            </a:r>
            <a:r>
              <a:rPr lang="en-IN" sz="1000" dirty="0" err="1">
                <a:solidFill>
                  <a:schemeClr val="tx2">
                    <a:lumMod val="10000"/>
                  </a:schemeClr>
                </a:solidFill>
                <a:latin typeface="+mn-lt"/>
                <a:cs typeface="Nixie One" panose="020B0604020202020204" charset="0"/>
              </a:rPr>
              <a:t>screen_number</a:t>
            </a:r>
            <a:r>
              <a:rPr lang="en-IN" sz="1000" dirty="0">
                <a:solidFill>
                  <a:schemeClr val="tx2">
                    <a:lumMod val="10000"/>
                  </a:schemeClr>
                </a:solidFill>
                <a:latin typeface="+mn-lt"/>
                <a:cs typeface="Nixie One" panose="020B0604020202020204" charset="0"/>
              </a:rPr>
              <a:t>=0;</a:t>
            </a:r>
          </a:p>
          <a:p>
            <a:pPr marL="50800" indent="0">
              <a:buNone/>
            </a:pPr>
            <a:r>
              <a:rPr lang="en-IN" sz="1000" dirty="0">
                <a:solidFill>
                  <a:schemeClr val="tx2">
                    <a:lumMod val="10000"/>
                  </a:schemeClr>
                </a:solidFill>
                <a:latin typeface="+mn-lt"/>
                <a:cs typeface="Nixie One" panose="020B0604020202020204" charset="0"/>
              </a:rPr>
              <a:t>int </a:t>
            </a:r>
            <a:r>
              <a:rPr lang="en-IN" sz="1000" dirty="0" err="1">
                <a:solidFill>
                  <a:schemeClr val="tx2">
                    <a:lumMod val="10000"/>
                  </a:schemeClr>
                </a:solidFill>
                <a:latin typeface="+mn-lt"/>
                <a:cs typeface="Nixie One" panose="020B0604020202020204" charset="0"/>
              </a:rPr>
              <a:t>init_potential</a:t>
            </a:r>
            <a:r>
              <a:rPr lang="en-IN" sz="1000" dirty="0">
                <a:solidFill>
                  <a:schemeClr val="tx2">
                    <a:lumMod val="10000"/>
                  </a:schemeClr>
                </a:solidFill>
                <a:latin typeface="+mn-lt"/>
                <a:cs typeface="Nixie One" panose="020B0604020202020204" charset="0"/>
              </a:rPr>
              <a:t>  =512;</a:t>
            </a:r>
          </a:p>
          <a:p>
            <a:pPr marL="50800" indent="0">
              <a:buNone/>
            </a:pPr>
            <a:r>
              <a:rPr lang="en-IN" sz="1000" dirty="0">
                <a:solidFill>
                  <a:schemeClr val="tx2">
                    <a:lumMod val="10000"/>
                  </a:schemeClr>
                </a:solidFill>
                <a:latin typeface="+mn-lt"/>
                <a:cs typeface="Nixie One" panose="020B0604020202020204" charset="0"/>
              </a:rPr>
              <a:t>void setup() </a:t>
            </a:r>
          </a:p>
          <a:p>
            <a:pPr marL="50800" indent="0">
              <a:buNone/>
            </a:pPr>
            <a:r>
              <a:rPr lang="en-IN" sz="1000" dirty="0">
                <a:solidFill>
                  <a:schemeClr val="tx2">
                    <a:lumMod val="10000"/>
                  </a:schemeClr>
                </a:solidFill>
                <a:latin typeface="+mn-lt"/>
                <a:cs typeface="Nixie One" panose="020B0604020202020204" charset="0"/>
              </a:rPr>
              <a:t>{</a:t>
            </a:r>
          </a:p>
          <a:p>
            <a:pPr marL="50800" indent="0">
              <a:buNone/>
            </a:pPr>
            <a:r>
              <a:rPr lang="en-IN" sz="1000" dirty="0">
                <a:solidFill>
                  <a:schemeClr val="tx2">
                    <a:lumMod val="10000"/>
                  </a:schemeClr>
                </a:solidFill>
                <a:latin typeface="+mn-lt"/>
                <a:cs typeface="Nixie One" panose="020B0604020202020204" charset="0"/>
              </a:rPr>
              <a:t>for(int </a:t>
            </a:r>
            <a:r>
              <a:rPr lang="en-IN" sz="1000" dirty="0" err="1">
                <a:solidFill>
                  <a:schemeClr val="tx2">
                    <a:lumMod val="10000"/>
                  </a:schemeClr>
                </a:solidFill>
                <a:latin typeface="+mn-lt"/>
                <a:cs typeface="Nixie One" panose="020B0604020202020204" charset="0"/>
              </a:rPr>
              <a:t>i</a:t>
            </a:r>
            <a:r>
              <a:rPr lang="en-IN" sz="1000" dirty="0">
                <a:solidFill>
                  <a:schemeClr val="tx2">
                    <a:lumMod val="10000"/>
                  </a:schemeClr>
                </a:solidFill>
                <a:latin typeface="+mn-lt"/>
                <a:cs typeface="Nixie One" panose="020B0604020202020204" charset="0"/>
              </a:rPr>
              <a:t> = 0;i&lt;3;i++)</a:t>
            </a:r>
          </a:p>
          <a:p>
            <a:pPr marL="50800" indent="0">
              <a:buNone/>
            </a:pPr>
            <a:r>
              <a:rPr lang="en-IN" sz="1000" dirty="0">
                <a:solidFill>
                  <a:schemeClr val="tx2">
                    <a:lumMod val="10000"/>
                  </a:schemeClr>
                </a:solidFill>
                <a:latin typeface="+mn-lt"/>
                <a:cs typeface="Nixie One" panose="020B0604020202020204" charset="0"/>
              </a:rPr>
              <a:t>  </a:t>
            </a:r>
            <a:r>
              <a:rPr lang="en-IN" sz="1000" dirty="0" err="1">
                <a:solidFill>
                  <a:schemeClr val="tx2">
                    <a:lumMod val="10000"/>
                  </a:schemeClr>
                </a:solidFill>
                <a:latin typeface="+mn-lt"/>
                <a:cs typeface="Nixie One" panose="020B0604020202020204" charset="0"/>
              </a:rPr>
              <a:t>pinMode</a:t>
            </a:r>
            <a:r>
              <a:rPr lang="en-IN" sz="1000" dirty="0">
                <a:solidFill>
                  <a:schemeClr val="tx2">
                    <a:lumMod val="10000"/>
                  </a:schemeClr>
                </a:solidFill>
                <a:latin typeface="+mn-lt"/>
                <a:cs typeface="Nixie One" panose="020B0604020202020204" charset="0"/>
              </a:rPr>
              <a:t>(</a:t>
            </a:r>
            <a:r>
              <a:rPr lang="en-IN" sz="1000" dirty="0" err="1">
                <a:solidFill>
                  <a:schemeClr val="tx2">
                    <a:lumMod val="10000"/>
                  </a:schemeClr>
                </a:solidFill>
                <a:latin typeface="+mn-lt"/>
                <a:cs typeface="Nixie One" panose="020B0604020202020204" charset="0"/>
              </a:rPr>
              <a:t>inputpins</a:t>
            </a:r>
            <a:r>
              <a:rPr lang="en-IN" sz="1000" dirty="0">
                <a:solidFill>
                  <a:schemeClr val="tx2">
                    <a:lumMod val="10000"/>
                  </a:schemeClr>
                </a:solidFill>
                <a:latin typeface="+mn-lt"/>
                <a:cs typeface="Nixie One" panose="020B0604020202020204" charset="0"/>
              </a:rPr>
              <a:t>[</a:t>
            </a:r>
            <a:r>
              <a:rPr lang="en-IN" sz="1000" dirty="0" err="1">
                <a:solidFill>
                  <a:schemeClr val="tx2">
                    <a:lumMod val="10000"/>
                  </a:schemeClr>
                </a:solidFill>
                <a:latin typeface="+mn-lt"/>
                <a:cs typeface="Nixie One" panose="020B0604020202020204" charset="0"/>
              </a:rPr>
              <a:t>i</a:t>
            </a:r>
            <a:r>
              <a:rPr lang="en-IN" sz="1000" dirty="0">
                <a:solidFill>
                  <a:schemeClr val="tx2">
                    <a:lumMod val="10000"/>
                  </a:schemeClr>
                </a:solidFill>
                <a:latin typeface="+mn-lt"/>
                <a:cs typeface="Nixie One" panose="020B0604020202020204" charset="0"/>
              </a:rPr>
              <a:t>], INPUT);  </a:t>
            </a:r>
          </a:p>
          <a:p>
            <a:pPr marL="50800" indent="0">
              <a:buNone/>
            </a:pPr>
            <a:r>
              <a:rPr lang="en-IN" sz="1000" dirty="0">
                <a:solidFill>
                  <a:schemeClr val="tx2">
                    <a:lumMod val="10000"/>
                  </a:schemeClr>
                </a:solidFill>
                <a:latin typeface="+mn-lt"/>
                <a:cs typeface="Nixie One" panose="020B0604020202020204" charset="0"/>
              </a:rPr>
              <a:t>   </a:t>
            </a:r>
            <a:r>
              <a:rPr lang="en-IN" sz="1000" dirty="0" err="1">
                <a:solidFill>
                  <a:schemeClr val="tx2">
                    <a:lumMod val="10000"/>
                  </a:schemeClr>
                </a:solidFill>
                <a:latin typeface="+mn-lt"/>
                <a:cs typeface="Nixie One" panose="020B0604020202020204" charset="0"/>
              </a:rPr>
              <a:t>lcd.begin</a:t>
            </a:r>
            <a:r>
              <a:rPr lang="en-IN" sz="1000" dirty="0">
                <a:solidFill>
                  <a:schemeClr val="tx2">
                    <a:lumMod val="10000"/>
                  </a:schemeClr>
                </a:solidFill>
                <a:latin typeface="+mn-lt"/>
                <a:cs typeface="Nixie One" panose="020B0604020202020204" charset="0"/>
              </a:rPr>
              <a:t>(16, 2);</a:t>
            </a:r>
          </a:p>
          <a:p>
            <a:pPr marL="50800" indent="0">
              <a:buNone/>
            </a:pPr>
            <a:r>
              <a:rPr lang="en-IN" sz="1000" dirty="0">
                <a:solidFill>
                  <a:schemeClr val="tx2">
                    <a:lumMod val="10000"/>
                  </a:schemeClr>
                </a:solidFill>
                <a:latin typeface="+mn-lt"/>
                <a:cs typeface="Nixie One" panose="020B0604020202020204" charset="0"/>
              </a:rPr>
              <a:t>  </a:t>
            </a:r>
            <a:r>
              <a:rPr lang="en-IN" sz="1000" dirty="0" err="1">
                <a:solidFill>
                  <a:schemeClr val="tx2">
                    <a:lumMod val="10000"/>
                  </a:schemeClr>
                </a:solidFill>
                <a:latin typeface="+mn-lt"/>
                <a:cs typeface="Nixie One" panose="020B0604020202020204" charset="0"/>
              </a:rPr>
              <a:t>Serial.begin</a:t>
            </a:r>
            <a:r>
              <a:rPr lang="en-IN" sz="1000" dirty="0">
                <a:solidFill>
                  <a:schemeClr val="tx2">
                    <a:lumMod val="10000"/>
                  </a:schemeClr>
                </a:solidFill>
                <a:latin typeface="+mn-lt"/>
                <a:cs typeface="Nixie One" panose="020B0604020202020204" charset="0"/>
              </a:rPr>
              <a:t>(9600);</a:t>
            </a:r>
          </a:p>
          <a:p>
            <a:pPr marL="50800" indent="0">
              <a:buNone/>
            </a:pPr>
            <a:r>
              <a:rPr lang="en-IN" sz="1000" dirty="0">
                <a:solidFill>
                  <a:schemeClr val="tx2">
                    <a:lumMod val="10000"/>
                  </a:schemeClr>
                </a:solidFill>
                <a:latin typeface="+mn-lt"/>
                <a:cs typeface="Nixie One" panose="020B0604020202020204" charset="0"/>
              </a:rPr>
              <a:t>}</a:t>
            </a:r>
          </a:p>
          <a:p>
            <a:pPr marL="50800" indent="0">
              <a:buNone/>
            </a:pPr>
            <a:endParaRPr lang="en-IN" sz="1000" dirty="0">
              <a:solidFill>
                <a:schemeClr val="tx2">
                  <a:lumMod val="10000"/>
                </a:schemeClr>
              </a:solidFill>
            </a:endParaRPr>
          </a:p>
        </p:txBody>
      </p:sp>
      <p:sp>
        <p:nvSpPr>
          <p:cNvPr id="4" name="Slide Number Placeholder 3">
            <a:extLst>
              <a:ext uri="{FF2B5EF4-FFF2-40B4-BE49-F238E27FC236}">
                <a16:creationId xmlns:a16="http://schemas.microsoft.com/office/drawing/2014/main" id="{1F2B86F7-3B74-43DC-89C0-FA428040D4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TextBox 4">
            <a:extLst>
              <a:ext uri="{FF2B5EF4-FFF2-40B4-BE49-F238E27FC236}">
                <a16:creationId xmlns:a16="http://schemas.microsoft.com/office/drawing/2014/main" id="{7E1E6134-F1B3-4AD3-91FB-86C2E68C318C}"/>
              </a:ext>
            </a:extLst>
          </p:cNvPr>
          <p:cNvSpPr txBox="1"/>
          <p:nvPr/>
        </p:nvSpPr>
        <p:spPr>
          <a:xfrm>
            <a:off x="6650230" y="77047"/>
            <a:ext cx="2377440" cy="5170646"/>
          </a:xfrm>
          <a:prstGeom prst="rect">
            <a:avLst/>
          </a:prstGeom>
          <a:noFill/>
        </p:spPr>
        <p:txBody>
          <a:bodyPr wrap="square" rtlCol="0">
            <a:spAutoFit/>
          </a:bodyPr>
          <a:lstStyle/>
          <a:p>
            <a:r>
              <a:rPr lang="en-IN" sz="1100" dirty="0">
                <a:latin typeface="+mn-lt"/>
                <a:cs typeface="Nixie One" panose="020B0604020202020204" charset="0"/>
              </a:rPr>
              <a:t>void loop() </a:t>
            </a:r>
          </a:p>
          <a:p>
            <a:r>
              <a:rPr lang="en-IN" sz="1100" dirty="0">
                <a:latin typeface="+mn-lt"/>
                <a:cs typeface="Nixie One" panose="020B0604020202020204" charset="0"/>
              </a:rPr>
              <a:t>{</a:t>
            </a:r>
          </a:p>
          <a:p>
            <a:r>
              <a:rPr lang="en-IN" sz="1100" dirty="0">
                <a:latin typeface="+mn-lt"/>
                <a:cs typeface="Nixie One" panose="020B0604020202020204" charset="0"/>
              </a:rPr>
              <a:t>  for(int  </a:t>
            </a:r>
            <a:r>
              <a:rPr lang="en-IN" sz="1100" dirty="0" err="1">
                <a:latin typeface="+mn-lt"/>
                <a:cs typeface="Nixie One" panose="020B0604020202020204" charset="0"/>
              </a:rPr>
              <a:t>i</a:t>
            </a:r>
            <a:r>
              <a:rPr lang="en-IN" sz="1100" dirty="0">
                <a:latin typeface="+mn-lt"/>
                <a:cs typeface="Nixie One" panose="020B0604020202020204" charset="0"/>
              </a:rPr>
              <a:t> = 0;i&lt;2;i++)</a:t>
            </a:r>
          </a:p>
          <a:p>
            <a:r>
              <a:rPr lang="en-IN" sz="1100" dirty="0">
                <a:latin typeface="+mn-lt"/>
                <a:cs typeface="Nixie One" panose="020B0604020202020204" charset="0"/>
              </a:rPr>
              <a:t>  {</a:t>
            </a:r>
          </a:p>
          <a:p>
            <a:r>
              <a:rPr lang="en-IN" sz="1100" dirty="0">
                <a:latin typeface="+mn-lt"/>
                <a:cs typeface="Nixie One" panose="020B0604020202020204" charset="0"/>
              </a:rPr>
              <a:t>     if (buttonpressed(</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changescreen</a:t>
            </a:r>
            <a:r>
              <a:rPr lang="en-IN" sz="1100" dirty="0">
                <a:latin typeface="+mn-lt"/>
                <a:cs typeface="Nixie One" panose="020B0604020202020204" charset="0"/>
              </a:rPr>
              <a:t>(</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       </a:t>
            </a:r>
            <a:r>
              <a:rPr lang="en-IN" sz="1100" dirty="0" err="1">
                <a:latin typeface="+mn-lt"/>
                <a:cs typeface="Nixie One" panose="020B0604020202020204" charset="0"/>
              </a:rPr>
              <a:t>displaylcd</a:t>
            </a:r>
            <a:r>
              <a:rPr lang="en-IN" sz="1100" dirty="0">
                <a:latin typeface="+mn-lt"/>
                <a:cs typeface="Nixie One" panose="020B0604020202020204" charset="0"/>
              </a:rPr>
              <a:t>();</a:t>
            </a:r>
          </a:p>
          <a:p>
            <a:r>
              <a:rPr lang="en-IN" sz="1100" dirty="0">
                <a:latin typeface="+mn-lt"/>
                <a:cs typeface="Nixie One" panose="020B0604020202020204" charset="0"/>
              </a:rPr>
              <a:t>     }</a:t>
            </a:r>
          </a:p>
          <a:p>
            <a:r>
              <a:rPr lang="en-IN" sz="1100" dirty="0">
                <a:latin typeface="+mn-lt"/>
                <a:cs typeface="Nixie One" panose="020B0604020202020204" charset="0"/>
              </a:rPr>
              <a:t>  }</a:t>
            </a:r>
          </a:p>
          <a:p>
            <a:r>
              <a:rPr lang="en-IN" sz="1100" dirty="0">
                <a:latin typeface="+mn-lt"/>
                <a:cs typeface="Nixie One" panose="020B0604020202020204" charset="0"/>
              </a:rPr>
              <a:t>  if (</a:t>
            </a:r>
            <a:r>
              <a:rPr lang="en-IN" sz="1100" dirty="0" err="1">
                <a:latin typeface="+mn-lt"/>
                <a:cs typeface="Nixie One" panose="020B0604020202020204" charset="0"/>
              </a:rPr>
              <a:t>potentio_change</a:t>
            </a:r>
            <a:r>
              <a:rPr lang="en-IN" sz="1100" dirty="0">
                <a:latin typeface="+mn-lt"/>
                <a:cs typeface="Nixie One" panose="020B0604020202020204" charset="0"/>
              </a:rPr>
              <a:t>())</a:t>
            </a:r>
          </a:p>
          <a:p>
            <a:r>
              <a:rPr lang="en-IN" sz="1100" dirty="0">
                <a:latin typeface="+mn-lt"/>
                <a:cs typeface="Nixie One" panose="020B0604020202020204" charset="0"/>
              </a:rPr>
              <a:t>     </a:t>
            </a:r>
            <a:r>
              <a:rPr lang="en-IN" sz="1100" dirty="0" err="1">
                <a:latin typeface="+mn-lt"/>
                <a:cs typeface="Nixie One" panose="020B0604020202020204" charset="0"/>
              </a:rPr>
              <a:t>displaylcd</a:t>
            </a:r>
            <a:r>
              <a:rPr lang="en-IN" sz="1100" dirty="0">
                <a:latin typeface="+mn-lt"/>
                <a:cs typeface="Nixie One" panose="020B0604020202020204" charset="0"/>
              </a:rPr>
              <a:t>();</a:t>
            </a:r>
          </a:p>
          <a:p>
            <a:r>
              <a:rPr lang="en-IN" sz="1100" dirty="0">
                <a:latin typeface="+mn-lt"/>
                <a:cs typeface="Nixie One" panose="020B0604020202020204" charset="0"/>
              </a:rPr>
              <a:t>  if (buttonpressed(2))</a:t>
            </a:r>
          </a:p>
          <a:p>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noTone</a:t>
            </a:r>
            <a:r>
              <a:rPr lang="en-IN" sz="1100" dirty="0">
                <a:latin typeface="+mn-lt"/>
                <a:cs typeface="Nixie One" panose="020B0604020202020204" charset="0"/>
              </a:rPr>
              <a:t>(13);</a:t>
            </a:r>
          </a:p>
          <a:p>
            <a:r>
              <a:rPr lang="en-IN" sz="1100" dirty="0">
                <a:latin typeface="+mn-lt"/>
                <a:cs typeface="Nixie One" panose="020B0604020202020204" charset="0"/>
              </a:rPr>
              <a:t>    tone(13,init_potential);</a:t>
            </a:r>
          </a:p>
          <a:p>
            <a:r>
              <a:rPr lang="en-IN" sz="1100" dirty="0">
                <a:latin typeface="+mn-lt"/>
                <a:cs typeface="Nixie One" panose="020B0604020202020204" charset="0"/>
              </a:rPr>
              <a:t>  }</a:t>
            </a:r>
          </a:p>
          <a:p>
            <a:r>
              <a:rPr lang="en-IN" sz="1100" dirty="0">
                <a:latin typeface="+mn-lt"/>
                <a:cs typeface="Nixie One" panose="020B0604020202020204" charset="0"/>
              </a:rPr>
              <a:t>}</a:t>
            </a:r>
          </a:p>
          <a:p>
            <a:endParaRPr lang="en-IN" sz="1100" dirty="0">
              <a:latin typeface="+mn-lt"/>
              <a:cs typeface="Nixie One" panose="020B0604020202020204" charset="0"/>
            </a:endParaRPr>
          </a:p>
          <a:p>
            <a:r>
              <a:rPr lang="en-IN" sz="1100" dirty="0">
                <a:latin typeface="+mn-lt"/>
                <a:cs typeface="Nixie One" panose="020B0604020202020204" charset="0"/>
              </a:rPr>
              <a:t>bool </a:t>
            </a:r>
            <a:r>
              <a:rPr lang="en-IN" sz="1100" dirty="0" err="1">
                <a:latin typeface="+mn-lt"/>
                <a:cs typeface="Nixie One" panose="020B0604020202020204" charset="0"/>
              </a:rPr>
              <a:t>potentio_change</a:t>
            </a:r>
            <a:r>
              <a:rPr lang="en-IN" sz="1100" dirty="0">
                <a:latin typeface="+mn-lt"/>
                <a:cs typeface="Nixie One" panose="020B0604020202020204" charset="0"/>
              </a:rPr>
              <a:t>()</a:t>
            </a:r>
          </a:p>
          <a:p>
            <a:r>
              <a:rPr lang="en-IN" sz="1100" dirty="0">
                <a:latin typeface="+mn-lt"/>
                <a:cs typeface="Nixie One" panose="020B0604020202020204" charset="0"/>
              </a:rPr>
              <a:t>{</a:t>
            </a:r>
          </a:p>
          <a:p>
            <a:r>
              <a:rPr lang="en-IN" sz="1100" dirty="0">
                <a:latin typeface="+mn-lt"/>
                <a:cs typeface="Nixie One" panose="020B0604020202020204" charset="0"/>
              </a:rPr>
              <a:t>  int temp = </a:t>
            </a:r>
            <a:r>
              <a:rPr lang="en-IN" sz="1100" dirty="0" err="1">
                <a:latin typeface="+mn-lt"/>
                <a:cs typeface="Nixie One" panose="020B0604020202020204" charset="0"/>
              </a:rPr>
              <a:t>analogRead</a:t>
            </a:r>
            <a:r>
              <a:rPr lang="en-IN" sz="1100" dirty="0">
                <a:latin typeface="+mn-lt"/>
                <a:cs typeface="Nixie One" panose="020B0604020202020204" charset="0"/>
              </a:rPr>
              <a:t>(A0);</a:t>
            </a:r>
          </a:p>
          <a:p>
            <a:r>
              <a:rPr lang="en-IN" sz="1100" dirty="0">
                <a:latin typeface="+mn-lt"/>
                <a:cs typeface="Nixie One" panose="020B0604020202020204" charset="0"/>
              </a:rPr>
              <a:t>  if (temp != </a:t>
            </a:r>
            <a:r>
              <a:rPr lang="en-IN" sz="1100" dirty="0" err="1">
                <a:latin typeface="+mn-lt"/>
                <a:cs typeface="Nixie One" panose="020B0604020202020204" charset="0"/>
              </a:rPr>
              <a:t>init_potential</a:t>
            </a:r>
            <a:r>
              <a:rPr lang="en-IN" sz="1100" dirty="0">
                <a:latin typeface="+mn-lt"/>
                <a:cs typeface="Nixie One" panose="020B0604020202020204" charset="0"/>
              </a:rPr>
              <a:t>)</a:t>
            </a:r>
          </a:p>
          <a:p>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init_potential</a:t>
            </a:r>
            <a:r>
              <a:rPr lang="en-IN" sz="1100" dirty="0">
                <a:latin typeface="+mn-lt"/>
                <a:cs typeface="Nixie One" panose="020B0604020202020204" charset="0"/>
              </a:rPr>
              <a:t> = temp;</a:t>
            </a:r>
          </a:p>
          <a:p>
            <a:r>
              <a:rPr lang="en-IN" sz="1100" dirty="0">
                <a:latin typeface="+mn-lt"/>
                <a:cs typeface="Nixie One" panose="020B0604020202020204" charset="0"/>
              </a:rPr>
              <a:t>      return true;</a:t>
            </a:r>
          </a:p>
          <a:p>
            <a:r>
              <a:rPr lang="en-IN" sz="1100" dirty="0">
                <a:latin typeface="+mn-lt"/>
                <a:cs typeface="Nixie One" panose="020B0604020202020204" charset="0"/>
              </a:rPr>
              <a:t>    }</a:t>
            </a:r>
          </a:p>
          <a:p>
            <a:r>
              <a:rPr lang="en-IN" sz="1100" dirty="0">
                <a:latin typeface="+mn-lt"/>
                <a:cs typeface="Nixie One" panose="020B0604020202020204" charset="0"/>
              </a:rPr>
              <a:t>  return false;</a:t>
            </a:r>
          </a:p>
          <a:p>
            <a:r>
              <a:rPr lang="en-IN" sz="1100" dirty="0">
                <a:latin typeface="+mn-lt"/>
                <a:cs typeface="Nixie One" panose="020B0604020202020204" charset="0"/>
              </a:rPr>
              <a:t>}</a:t>
            </a:r>
          </a:p>
        </p:txBody>
      </p:sp>
    </p:spTree>
    <p:extLst>
      <p:ext uri="{BB962C8B-B14F-4D97-AF65-F5344CB8AC3E}">
        <p14:creationId xmlns:p14="http://schemas.microsoft.com/office/powerpoint/2010/main" val="245165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1C1E73-7987-4F5D-A572-8D0457EF40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3" name="TextBox 2">
            <a:extLst>
              <a:ext uri="{FF2B5EF4-FFF2-40B4-BE49-F238E27FC236}">
                <a16:creationId xmlns:a16="http://schemas.microsoft.com/office/drawing/2014/main" id="{E13C6BB1-8E36-4962-B916-96D5675C06EF}"/>
              </a:ext>
            </a:extLst>
          </p:cNvPr>
          <p:cNvSpPr txBox="1"/>
          <p:nvPr/>
        </p:nvSpPr>
        <p:spPr>
          <a:xfrm>
            <a:off x="629921" y="258506"/>
            <a:ext cx="3942080" cy="3816429"/>
          </a:xfrm>
          <a:prstGeom prst="rect">
            <a:avLst/>
          </a:prstGeom>
          <a:noFill/>
        </p:spPr>
        <p:txBody>
          <a:bodyPr wrap="square" rtlCol="0">
            <a:spAutoFit/>
          </a:bodyPr>
          <a:lstStyle/>
          <a:p>
            <a:r>
              <a:rPr lang="en-IN" sz="1100" dirty="0">
                <a:latin typeface="+mn-lt"/>
                <a:cs typeface="Nixie One" panose="020B0604020202020204" charset="0"/>
              </a:rPr>
              <a:t>bool buttonpressed(int </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a:t>
            </a:r>
          </a:p>
          <a:p>
            <a:r>
              <a:rPr lang="en-IN" sz="1100" dirty="0">
                <a:latin typeface="+mn-lt"/>
                <a:cs typeface="Nixie One" panose="020B0604020202020204" charset="0"/>
              </a:rPr>
              <a:t>  if (digitalRead(</a:t>
            </a:r>
            <a:r>
              <a:rPr lang="en-IN" sz="1100" dirty="0" err="1">
                <a:latin typeface="+mn-lt"/>
                <a:cs typeface="Nixie One" panose="020B0604020202020204" charset="0"/>
              </a:rPr>
              <a:t>inputpins</a:t>
            </a:r>
            <a:r>
              <a:rPr lang="en-IN" sz="1100" dirty="0">
                <a:latin typeface="+mn-lt"/>
                <a:cs typeface="Nixie One" panose="020B0604020202020204" charset="0"/>
              </a:rPr>
              <a:t>[</a:t>
            </a:r>
            <a:r>
              <a:rPr lang="en-IN" sz="1100" dirty="0" err="1">
                <a:latin typeface="+mn-lt"/>
                <a:cs typeface="Nixie One" panose="020B0604020202020204" charset="0"/>
              </a:rPr>
              <a:t>i</a:t>
            </a:r>
            <a:r>
              <a:rPr lang="en-IN" sz="1100" dirty="0">
                <a:latin typeface="+mn-lt"/>
                <a:cs typeface="Nixie One" panose="020B0604020202020204" charset="0"/>
              </a:rPr>
              <a:t>]) != initial[</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  {</a:t>
            </a:r>
          </a:p>
          <a:p>
            <a:r>
              <a:rPr lang="en-IN" sz="1100" dirty="0">
                <a:latin typeface="+mn-lt"/>
                <a:cs typeface="Nixie One" panose="020B0604020202020204" charset="0"/>
              </a:rPr>
              <a:t>    initial[</a:t>
            </a:r>
            <a:r>
              <a:rPr lang="en-IN" sz="1100" dirty="0" err="1">
                <a:latin typeface="+mn-lt"/>
                <a:cs typeface="Nixie One" panose="020B0604020202020204" charset="0"/>
              </a:rPr>
              <a:t>i</a:t>
            </a:r>
            <a:r>
              <a:rPr lang="en-IN" sz="1100" dirty="0">
                <a:latin typeface="+mn-lt"/>
                <a:cs typeface="Nixie One" panose="020B0604020202020204" charset="0"/>
              </a:rPr>
              <a:t>] = digitalRead(</a:t>
            </a:r>
            <a:r>
              <a:rPr lang="en-IN" sz="1100" dirty="0" err="1">
                <a:latin typeface="+mn-lt"/>
                <a:cs typeface="Nixie One" panose="020B0604020202020204" charset="0"/>
              </a:rPr>
              <a:t>inputpins</a:t>
            </a:r>
            <a:r>
              <a:rPr lang="en-IN" sz="1100" dirty="0">
                <a:latin typeface="+mn-lt"/>
                <a:cs typeface="Nixie One" panose="020B0604020202020204" charset="0"/>
              </a:rPr>
              <a:t>[</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    if (digitalRead(</a:t>
            </a:r>
            <a:r>
              <a:rPr lang="en-IN" sz="1100" dirty="0" err="1">
                <a:latin typeface="+mn-lt"/>
                <a:cs typeface="Nixie One" panose="020B0604020202020204" charset="0"/>
              </a:rPr>
              <a:t>inputpins</a:t>
            </a:r>
            <a:r>
              <a:rPr lang="en-IN" sz="1100" dirty="0">
                <a:latin typeface="+mn-lt"/>
                <a:cs typeface="Nixie One" panose="020B0604020202020204" charset="0"/>
              </a:rPr>
              <a:t>[</a:t>
            </a:r>
            <a:r>
              <a:rPr lang="en-IN" sz="1100" dirty="0" err="1">
                <a:latin typeface="+mn-lt"/>
                <a:cs typeface="Nixie One" panose="020B0604020202020204" charset="0"/>
              </a:rPr>
              <a:t>i</a:t>
            </a:r>
            <a:r>
              <a:rPr lang="en-IN" sz="1100" dirty="0">
                <a:latin typeface="+mn-lt"/>
                <a:cs typeface="Nixie One" panose="020B0604020202020204" charset="0"/>
              </a:rPr>
              <a:t>])==HIGH)</a:t>
            </a:r>
          </a:p>
          <a:p>
            <a:r>
              <a:rPr lang="en-IN" sz="1100" dirty="0">
                <a:latin typeface="+mn-lt"/>
                <a:cs typeface="Nixie One" panose="020B0604020202020204" charset="0"/>
              </a:rPr>
              <a:t>      return true;</a:t>
            </a:r>
          </a:p>
          <a:p>
            <a:r>
              <a:rPr lang="en-IN" sz="1100" dirty="0">
                <a:latin typeface="+mn-lt"/>
                <a:cs typeface="Nixie One" panose="020B0604020202020204" charset="0"/>
              </a:rPr>
              <a:t>  }</a:t>
            </a:r>
          </a:p>
          <a:p>
            <a:r>
              <a:rPr lang="en-IN" sz="1100" dirty="0">
                <a:latin typeface="+mn-lt"/>
                <a:cs typeface="Nixie One" panose="020B0604020202020204" charset="0"/>
              </a:rPr>
              <a:t>  return false;</a:t>
            </a:r>
          </a:p>
          <a:p>
            <a:r>
              <a:rPr lang="en-IN" sz="1100" dirty="0">
                <a:latin typeface="+mn-lt"/>
                <a:cs typeface="Nixie One" panose="020B0604020202020204" charset="0"/>
              </a:rPr>
              <a:t>}</a:t>
            </a:r>
          </a:p>
          <a:p>
            <a:endParaRPr lang="en-IN" sz="1100" dirty="0">
              <a:latin typeface="+mn-lt"/>
              <a:cs typeface="Nixie One" panose="020B0604020202020204" charset="0"/>
            </a:endParaRPr>
          </a:p>
          <a:p>
            <a:r>
              <a:rPr lang="en-IN" sz="1100" dirty="0">
                <a:latin typeface="+mn-lt"/>
                <a:cs typeface="Nixie One" panose="020B0604020202020204" charset="0"/>
              </a:rPr>
              <a:t>void </a:t>
            </a:r>
            <a:r>
              <a:rPr lang="en-IN" sz="1100" dirty="0" err="1">
                <a:latin typeface="+mn-lt"/>
                <a:cs typeface="Nixie One" panose="020B0604020202020204" charset="0"/>
              </a:rPr>
              <a:t>changescreen</a:t>
            </a:r>
            <a:r>
              <a:rPr lang="en-IN" sz="1100" dirty="0">
                <a:latin typeface="+mn-lt"/>
                <a:cs typeface="Nixie One" panose="020B0604020202020204" charset="0"/>
              </a:rPr>
              <a:t>(int </a:t>
            </a:r>
            <a:r>
              <a:rPr lang="en-IN" sz="1100" dirty="0" err="1">
                <a:latin typeface="+mn-lt"/>
                <a:cs typeface="Nixie One" panose="020B0604020202020204" charset="0"/>
              </a:rPr>
              <a:t>i</a:t>
            </a:r>
            <a:r>
              <a:rPr lang="en-IN" sz="1100" dirty="0">
                <a:latin typeface="+mn-lt"/>
                <a:cs typeface="Nixie One" panose="020B0604020202020204" charset="0"/>
              </a:rPr>
              <a:t>)</a:t>
            </a:r>
          </a:p>
          <a:p>
            <a:r>
              <a:rPr lang="en-IN" sz="1100" dirty="0">
                <a:latin typeface="+mn-lt"/>
                <a:cs typeface="Nixie One" panose="020B0604020202020204" charset="0"/>
              </a:rPr>
              <a:t>{</a:t>
            </a:r>
          </a:p>
          <a:p>
            <a:r>
              <a:rPr lang="en-IN" sz="1100" dirty="0">
                <a:latin typeface="+mn-lt"/>
                <a:cs typeface="Nixie One" panose="020B0604020202020204" charset="0"/>
              </a:rPr>
              <a:t>  if (</a:t>
            </a:r>
            <a:r>
              <a:rPr lang="en-IN" sz="1100" dirty="0" err="1">
                <a:latin typeface="+mn-lt"/>
                <a:cs typeface="Nixie One" panose="020B0604020202020204" charset="0"/>
              </a:rPr>
              <a:t>i</a:t>
            </a:r>
            <a:r>
              <a:rPr lang="en-IN" sz="1100" dirty="0">
                <a:latin typeface="+mn-lt"/>
                <a:cs typeface="Nixie One" panose="020B0604020202020204" charset="0"/>
              </a:rPr>
              <a:t>==0)</a:t>
            </a:r>
          </a:p>
          <a:p>
            <a:r>
              <a:rPr lang="en-IN" sz="1100" dirty="0">
                <a:latin typeface="+mn-lt"/>
                <a:cs typeface="Nixie One" panose="020B0604020202020204" charset="0"/>
              </a:rPr>
              <a:t>  {</a:t>
            </a:r>
          </a:p>
          <a:p>
            <a:r>
              <a:rPr lang="en-IN" sz="1100" dirty="0">
                <a:latin typeface="+mn-lt"/>
                <a:cs typeface="Nixie One" panose="020B0604020202020204" charset="0"/>
              </a:rPr>
              <a:t>    if (</a:t>
            </a:r>
            <a:r>
              <a:rPr lang="en-IN" sz="1100" dirty="0" err="1">
                <a:latin typeface="+mn-lt"/>
                <a:cs typeface="Nixie One" panose="020B0604020202020204" charset="0"/>
              </a:rPr>
              <a:t>screen_number</a:t>
            </a:r>
            <a:r>
              <a:rPr lang="en-IN" sz="1100" dirty="0">
                <a:latin typeface="+mn-lt"/>
                <a:cs typeface="Nixie One" panose="020B0604020202020204" charset="0"/>
              </a:rPr>
              <a:t> ==2)</a:t>
            </a:r>
          </a:p>
          <a:p>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screen_number</a:t>
            </a:r>
            <a:r>
              <a:rPr lang="en-IN" sz="1100" dirty="0">
                <a:latin typeface="+mn-lt"/>
                <a:cs typeface="Nixie One" panose="020B0604020202020204" charset="0"/>
              </a:rPr>
              <a:t> =0;</a:t>
            </a:r>
          </a:p>
          <a:p>
            <a:r>
              <a:rPr lang="en-IN" sz="1100" dirty="0">
                <a:latin typeface="+mn-lt"/>
                <a:cs typeface="Nixie One" panose="020B0604020202020204" charset="0"/>
              </a:rPr>
              <a:t>    }</a:t>
            </a:r>
          </a:p>
          <a:p>
            <a:r>
              <a:rPr lang="en-IN" sz="1100" dirty="0">
                <a:latin typeface="+mn-lt"/>
                <a:cs typeface="Nixie One" panose="020B0604020202020204" charset="0"/>
              </a:rPr>
              <a:t>    else</a:t>
            </a:r>
          </a:p>
          <a:p>
            <a:r>
              <a:rPr lang="en-IN" sz="1100" dirty="0">
                <a:latin typeface="+mn-lt"/>
                <a:cs typeface="Nixie One" panose="020B0604020202020204" charset="0"/>
              </a:rPr>
              <a:t>      </a:t>
            </a:r>
            <a:r>
              <a:rPr lang="en-IN" sz="1100" dirty="0" err="1">
                <a:latin typeface="+mn-lt"/>
                <a:cs typeface="Nixie One" panose="020B0604020202020204" charset="0"/>
              </a:rPr>
              <a:t>screen_number</a:t>
            </a:r>
            <a:r>
              <a:rPr lang="en-IN" sz="1100" dirty="0">
                <a:latin typeface="+mn-lt"/>
                <a:cs typeface="Nixie One" panose="020B0604020202020204" charset="0"/>
              </a:rPr>
              <a:t>++;</a:t>
            </a:r>
          </a:p>
          <a:p>
            <a:r>
              <a:rPr lang="en-IN" sz="1100" dirty="0">
                <a:latin typeface="+mn-lt"/>
                <a:cs typeface="Nixie One" panose="020B0604020202020204" charset="0"/>
              </a:rPr>
              <a:t>  }</a:t>
            </a:r>
          </a:p>
        </p:txBody>
      </p:sp>
      <p:sp>
        <p:nvSpPr>
          <p:cNvPr id="4" name="TextBox 3">
            <a:extLst>
              <a:ext uri="{FF2B5EF4-FFF2-40B4-BE49-F238E27FC236}">
                <a16:creationId xmlns:a16="http://schemas.microsoft.com/office/drawing/2014/main" id="{2D777645-FD1B-4B95-9990-A2B26A4A6AC6}"/>
              </a:ext>
            </a:extLst>
          </p:cNvPr>
          <p:cNvSpPr txBox="1"/>
          <p:nvPr/>
        </p:nvSpPr>
        <p:spPr>
          <a:xfrm>
            <a:off x="4903772" y="258506"/>
            <a:ext cx="3942080" cy="3308598"/>
          </a:xfrm>
          <a:prstGeom prst="rect">
            <a:avLst/>
          </a:prstGeom>
          <a:noFill/>
        </p:spPr>
        <p:txBody>
          <a:bodyPr wrap="square" rtlCol="0">
            <a:spAutoFit/>
          </a:bodyPr>
          <a:lstStyle/>
          <a:p>
            <a:r>
              <a:rPr lang="en-IN" sz="1100" dirty="0">
                <a:latin typeface="+mn-lt"/>
                <a:cs typeface="Nixie One" panose="020B0604020202020204" charset="0"/>
              </a:rPr>
              <a:t>else</a:t>
            </a:r>
          </a:p>
          <a:p>
            <a:r>
              <a:rPr lang="en-IN" sz="1100" dirty="0">
                <a:latin typeface="+mn-lt"/>
                <a:cs typeface="Nixie One" panose="020B0604020202020204" charset="0"/>
              </a:rPr>
              <a:t>  {</a:t>
            </a:r>
          </a:p>
          <a:p>
            <a:r>
              <a:rPr lang="en-IN" sz="1100" dirty="0">
                <a:latin typeface="+mn-lt"/>
                <a:cs typeface="Nixie One" panose="020B0604020202020204" charset="0"/>
              </a:rPr>
              <a:t>    if (</a:t>
            </a:r>
            <a:r>
              <a:rPr lang="en-IN" sz="1100" dirty="0" err="1">
                <a:latin typeface="+mn-lt"/>
                <a:cs typeface="Nixie One" panose="020B0604020202020204" charset="0"/>
              </a:rPr>
              <a:t>screen_number</a:t>
            </a:r>
            <a:r>
              <a:rPr lang="en-IN" sz="1100" dirty="0">
                <a:latin typeface="+mn-lt"/>
                <a:cs typeface="Nixie One" panose="020B0604020202020204" charset="0"/>
              </a:rPr>
              <a:t> ==0)</a:t>
            </a:r>
          </a:p>
          <a:p>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screen_number</a:t>
            </a:r>
            <a:r>
              <a:rPr lang="en-IN" sz="1100" dirty="0">
                <a:latin typeface="+mn-lt"/>
                <a:cs typeface="Nixie One" panose="020B0604020202020204" charset="0"/>
              </a:rPr>
              <a:t> =2;</a:t>
            </a:r>
          </a:p>
          <a:p>
            <a:r>
              <a:rPr lang="en-IN" sz="1100" dirty="0">
                <a:latin typeface="+mn-lt"/>
                <a:cs typeface="Nixie One" panose="020B0604020202020204" charset="0"/>
              </a:rPr>
              <a:t>    }</a:t>
            </a:r>
          </a:p>
          <a:p>
            <a:r>
              <a:rPr lang="en-IN" sz="1100" dirty="0">
                <a:latin typeface="+mn-lt"/>
                <a:cs typeface="Nixie One" panose="020B0604020202020204" charset="0"/>
              </a:rPr>
              <a:t>    else</a:t>
            </a:r>
          </a:p>
          <a:p>
            <a:r>
              <a:rPr lang="en-IN" sz="1100" dirty="0">
                <a:latin typeface="+mn-lt"/>
                <a:cs typeface="Nixie One" panose="020B0604020202020204" charset="0"/>
              </a:rPr>
              <a:t>      </a:t>
            </a:r>
            <a:r>
              <a:rPr lang="en-IN" sz="1100" dirty="0" err="1">
                <a:latin typeface="+mn-lt"/>
                <a:cs typeface="Nixie One" panose="020B0604020202020204" charset="0"/>
              </a:rPr>
              <a:t>screen_number</a:t>
            </a:r>
            <a:r>
              <a:rPr lang="en-IN" sz="1100" dirty="0">
                <a:latin typeface="+mn-lt"/>
                <a:cs typeface="Nixie One" panose="020B0604020202020204" charset="0"/>
              </a:rPr>
              <a:t>--;</a:t>
            </a:r>
          </a:p>
          <a:p>
            <a:r>
              <a:rPr lang="en-IN" sz="1100" dirty="0">
                <a:latin typeface="+mn-lt"/>
                <a:cs typeface="Nixie One" panose="020B0604020202020204" charset="0"/>
              </a:rPr>
              <a:t>  }</a:t>
            </a:r>
          </a:p>
          <a:p>
            <a:r>
              <a:rPr lang="en-IN" sz="1100" dirty="0">
                <a:latin typeface="+mn-lt"/>
                <a:cs typeface="Nixie One" panose="020B0604020202020204" charset="0"/>
              </a:rPr>
              <a:t>}</a:t>
            </a:r>
          </a:p>
          <a:p>
            <a:r>
              <a:rPr lang="en-IN" sz="1100" dirty="0">
                <a:latin typeface="+mn-lt"/>
                <a:cs typeface="Nixie One" panose="020B0604020202020204" charset="0"/>
              </a:rPr>
              <a:t>void </a:t>
            </a:r>
            <a:r>
              <a:rPr lang="en-IN" sz="1100" dirty="0" err="1">
                <a:latin typeface="+mn-lt"/>
                <a:cs typeface="Nixie One" panose="020B0604020202020204" charset="0"/>
              </a:rPr>
              <a:t>displaylcd</a:t>
            </a:r>
            <a:r>
              <a:rPr lang="en-IN" sz="1100" dirty="0">
                <a:latin typeface="+mn-lt"/>
                <a:cs typeface="Nixie One" panose="020B0604020202020204" charset="0"/>
              </a:rPr>
              <a:t>()</a:t>
            </a:r>
          </a:p>
          <a:p>
            <a:r>
              <a:rPr lang="en-IN" sz="1100" dirty="0">
                <a:latin typeface="+mn-lt"/>
                <a:cs typeface="Nixie One" panose="020B0604020202020204" charset="0"/>
              </a:rPr>
              <a:t>{</a:t>
            </a:r>
          </a:p>
          <a:p>
            <a:r>
              <a:rPr lang="en-IN" sz="1100" dirty="0">
                <a:latin typeface="+mn-lt"/>
                <a:cs typeface="Nixie One" panose="020B0604020202020204" charset="0"/>
              </a:rPr>
              <a:t>  </a:t>
            </a:r>
            <a:r>
              <a:rPr lang="en-IN" sz="1100" dirty="0" err="1">
                <a:latin typeface="+mn-lt"/>
                <a:cs typeface="Nixie One" panose="020B0604020202020204" charset="0"/>
              </a:rPr>
              <a:t>lcd.clear</a:t>
            </a:r>
            <a:r>
              <a:rPr lang="en-IN" sz="1100" dirty="0">
                <a:latin typeface="+mn-lt"/>
                <a:cs typeface="Nixie One" panose="020B0604020202020204" charset="0"/>
              </a:rPr>
              <a:t>();</a:t>
            </a:r>
          </a:p>
          <a:p>
            <a:r>
              <a:rPr lang="en-IN" sz="1100" dirty="0">
                <a:latin typeface="+mn-lt"/>
                <a:cs typeface="Nixie One" panose="020B0604020202020204" charset="0"/>
              </a:rPr>
              <a:t>  </a:t>
            </a:r>
            <a:r>
              <a:rPr lang="en-IN" sz="1100" dirty="0" err="1">
                <a:latin typeface="+mn-lt"/>
                <a:cs typeface="Nixie One" panose="020B0604020202020204" charset="0"/>
              </a:rPr>
              <a:t>lcd.print</a:t>
            </a:r>
            <a:r>
              <a:rPr lang="en-IN" sz="1100" dirty="0">
                <a:latin typeface="+mn-lt"/>
                <a:cs typeface="Nixie One" panose="020B0604020202020204" charset="0"/>
              </a:rPr>
              <a:t>(screens[</a:t>
            </a:r>
            <a:r>
              <a:rPr lang="en-IN" sz="1100" dirty="0" err="1">
                <a:latin typeface="+mn-lt"/>
                <a:cs typeface="Nixie One" panose="020B0604020202020204" charset="0"/>
              </a:rPr>
              <a:t>screen_number</a:t>
            </a:r>
            <a:r>
              <a:rPr lang="en-IN" sz="1100" dirty="0">
                <a:latin typeface="+mn-lt"/>
                <a:cs typeface="Nixie One" panose="020B0604020202020204" charset="0"/>
              </a:rPr>
              <a:t>][0]);</a:t>
            </a:r>
          </a:p>
          <a:p>
            <a:r>
              <a:rPr lang="en-IN" sz="1100" dirty="0">
                <a:latin typeface="+mn-lt"/>
                <a:cs typeface="Nixie One" panose="020B0604020202020204" charset="0"/>
              </a:rPr>
              <a:t>  </a:t>
            </a:r>
            <a:r>
              <a:rPr lang="en-IN" sz="1100" dirty="0" err="1">
                <a:latin typeface="+mn-lt"/>
                <a:cs typeface="Nixie One" panose="020B0604020202020204" charset="0"/>
              </a:rPr>
              <a:t>lcd.setCursor</a:t>
            </a:r>
            <a:r>
              <a:rPr lang="en-IN" sz="1100" dirty="0">
                <a:latin typeface="+mn-lt"/>
                <a:cs typeface="Nixie One" panose="020B0604020202020204" charset="0"/>
              </a:rPr>
              <a:t>(0,1);</a:t>
            </a:r>
          </a:p>
          <a:p>
            <a:r>
              <a:rPr lang="en-IN" sz="1100" dirty="0">
                <a:latin typeface="+mn-lt"/>
                <a:cs typeface="Nixie One" panose="020B0604020202020204" charset="0"/>
              </a:rPr>
              <a:t>  </a:t>
            </a:r>
            <a:r>
              <a:rPr lang="en-IN" sz="1100" dirty="0" err="1">
                <a:latin typeface="+mn-lt"/>
                <a:cs typeface="Nixie One" panose="020B0604020202020204" charset="0"/>
              </a:rPr>
              <a:t>lcd.print</a:t>
            </a:r>
            <a:r>
              <a:rPr lang="en-IN" sz="1100" dirty="0">
                <a:latin typeface="+mn-lt"/>
                <a:cs typeface="Nixie One" panose="020B0604020202020204" charset="0"/>
              </a:rPr>
              <a:t>(</a:t>
            </a:r>
            <a:r>
              <a:rPr lang="en-IN" sz="1100" dirty="0" err="1">
                <a:latin typeface="+mn-lt"/>
                <a:cs typeface="Nixie One" panose="020B0604020202020204" charset="0"/>
              </a:rPr>
              <a:t>init_potential</a:t>
            </a:r>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lcd.print</a:t>
            </a:r>
            <a:r>
              <a:rPr lang="en-IN" sz="1100" dirty="0">
                <a:latin typeface="+mn-lt"/>
                <a:cs typeface="Nixie One" panose="020B0604020202020204" charset="0"/>
              </a:rPr>
              <a:t>(" ");</a:t>
            </a:r>
          </a:p>
          <a:p>
            <a:r>
              <a:rPr lang="en-IN" sz="1100" dirty="0">
                <a:latin typeface="+mn-lt"/>
                <a:cs typeface="Nixie One" panose="020B0604020202020204" charset="0"/>
              </a:rPr>
              <a:t>  </a:t>
            </a:r>
            <a:r>
              <a:rPr lang="en-IN" sz="1100" dirty="0" err="1">
                <a:latin typeface="+mn-lt"/>
                <a:cs typeface="Nixie One" panose="020B0604020202020204" charset="0"/>
              </a:rPr>
              <a:t>lcd.print</a:t>
            </a:r>
            <a:r>
              <a:rPr lang="en-IN" sz="1100" dirty="0">
                <a:latin typeface="+mn-lt"/>
                <a:cs typeface="Nixie One" panose="020B0604020202020204" charset="0"/>
              </a:rPr>
              <a:t>(screens[</a:t>
            </a:r>
            <a:r>
              <a:rPr lang="en-IN" sz="1100" dirty="0" err="1">
                <a:latin typeface="+mn-lt"/>
                <a:cs typeface="Nixie One" panose="020B0604020202020204" charset="0"/>
              </a:rPr>
              <a:t>screen_number</a:t>
            </a:r>
            <a:r>
              <a:rPr lang="en-IN" sz="1100" dirty="0">
                <a:latin typeface="+mn-lt"/>
                <a:cs typeface="Nixie One" panose="020B0604020202020204" charset="0"/>
              </a:rPr>
              <a:t>][1]); </a:t>
            </a:r>
          </a:p>
          <a:p>
            <a:r>
              <a:rPr lang="en-IN" sz="1100" dirty="0">
                <a:latin typeface="+mn-lt"/>
                <a:cs typeface="Nixie One" panose="020B0604020202020204" charset="0"/>
              </a:rPr>
              <a:t>}</a:t>
            </a:r>
          </a:p>
        </p:txBody>
      </p:sp>
    </p:spTree>
    <p:extLst>
      <p:ext uri="{BB962C8B-B14F-4D97-AF65-F5344CB8AC3E}">
        <p14:creationId xmlns:p14="http://schemas.microsoft.com/office/powerpoint/2010/main" val="388851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EF60-3EAA-41FF-9659-B87D7D81F0DF}"/>
              </a:ext>
            </a:extLst>
          </p:cNvPr>
          <p:cNvSpPr>
            <a:spLocks noGrp="1"/>
          </p:cNvSpPr>
          <p:nvPr>
            <p:ph type="title"/>
          </p:nvPr>
        </p:nvSpPr>
        <p:spPr/>
        <p:txBody>
          <a:bodyPr/>
          <a:lstStyle/>
          <a:p>
            <a:r>
              <a:rPr lang="en-US" dirty="0"/>
              <a:t>PID CONTROL LOOP</a:t>
            </a:r>
            <a:endParaRPr lang="en-IN" dirty="0"/>
          </a:p>
        </p:txBody>
      </p:sp>
      <p:sp>
        <p:nvSpPr>
          <p:cNvPr id="3" name="Text Placeholder 2">
            <a:extLst>
              <a:ext uri="{FF2B5EF4-FFF2-40B4-BE49-F238E27FC236}">
                <a16:creationId xmlns:a16="http://schemas.microsoft.com/office/drawing/2014/main" id="{BE2D5D8C-DB7E-4C81-9AE6-6323EFCE439C}"/>
              </a:ext>
            </a:extLst>
          </p:cNvPr>
          <p:cNvSpPr>
            <a:spLocks noGrp="1"/>
          </p:cNvSpPr>
          <p:nvPr>
            <p:ph type="body" idx="1"/>
          </p:nvPr>
        </p:nvSpPr>
        <p:spPr>
          <a:xfrm>
            <a:off x="298150" y="1559424"/>
            <a:ext cx="4491027" cy="3483322"/>
          </a:xfrm>
        </p:spPr>
        <p:txBody>
          <a:bodyPr/>
          <a:lstStyle/>
          <a:p>
            <a:pPr marL="50800" indent="0">
              <a:buNone/>
            </a:pPr>
            <a:r>
              <a:rPr lang="en-IN" sz="1200" dirty="0">
                <a:solidFill>
                  <a:schemeClr val="bg2">
                    <a:lumMod val="50000"/>
                  </a:schemeClr>
                </a:solidFill>
                <a:latin typeface="+mn-lt"/>
              </a:rPr>
              <a:t>#include &lt;PID_v1.h&gt; </a:t>
            </a:r>
          </a:p>
          <a:p>
            <a:pPr marL="50800" indent="0">
              <a:buNone/>
            </a:pPr>
            <a:r>
              <a:rPr lang="en-IN" sz="1200" dirty="0">
                <a:solidFill>
                  <a:schemeClr val="bg2">
                    <a:lumMod val="50000"/>
                  </a:schemeClr>
                </a:solidFill>
                <a:latin typeface="+mn-lt"/>
              </a:rPr>
              <a:t>#define PIN_INPUT 0</a:t>
            </a:r>
          </a:p>
          <a:p>
            <a:pPr marL="50800" indent="0">
              <a:buNone/>
            </a:pPr>
            <a:r>
              <a:rPr lang="en-IN" sz="1200" dirty="0">
                <a:solidFill>
                  <a:schemeClr val="bg2">
                    <a:lumMod val="50000"/>
                  </a:schemeClr>
                </a:solidFill>
                <a:latin typeface="+mn-lt"/>
              </a:rPr>
              <a:t>#define PIN_OUTPUT 3 </a:t>
            </a:r>
          </a:p>
          <a:p>
            <a:pPr marL="50800" indent="0">
              <a:buNone/>
            </a:pPr>
            <a:endParaRPr lang="en-IN" sz="1200" dirty="0">
              <a:solidFill>
                <a:schemeClr val="bg2">
                  <a:lumMod val="50000"/>
                </a:schemeClr>
              </a:solidFill>
              <a:latin typeface="+mn-lt"/>
            </a:endParaRPr>
          </a:p>
          <a:p>
            <a:pPr marL="50800" indent="0">
              <a:buNone/>
            </a:pPr>
            <a:r>
              <a:rPr lang="en-IN" sz="1200" i="1" dirty="0">
                <a:solidFill>
                  <a:schemeClr val="bg2">
                    <a:lumMod val="40000"/>
                    <a:lumOff val="60000"/>
                  </a:schemeClr>
                </a:solidFill>
                <a:latin typeface="+mn-lt"/>
              </a:rPr>
              <a:t>//Define Variables we'll be connecting to</a:t>
            </a:r>
          </a:p>
          <a:p>
            <a:pPr marL="50800" indent="0">
              <a:buNone/>
            </a:pPr>
            <a:r>
              <a:rPr lang="en-IN" sz="1200" dirty="0">
                <a:solidFill>
                  <a:schemeClr val="bg2">
                    <a:lumMod val="50000"/>
                  </a:schemeClr>
                </a:solidFill>
                <a:latin typeface="+mn-lt"/>
              </a:rPr>
              <a:t>double Setpoint, Input, Output;</a:t>
            </a:r>
          </a:p>
          <a:p>
            <a:pPr marL="50800" indent="0">
              <a:buNone/>
            </a:pPr>
            <a:endParaRPr lang="en-IN" sz="1200" dirty="0">
              <a:solidFill>
                <a:schemeClr val="bg2">
                  <a:lumMod val="50000"/>
                </a:schemeClr>
              </a:solidFill>
              <a:latin typeface="+mn-lt"/>
            </a:endParaRPr>
          </a:p>
          <a:p>
            <a:pPr marL="50800" indent="0">
              <a:buNone/>
            </a:pPr>
            <a:r>
              <a:rPr lang="en-IN" sz="1200" dirty="0">
                <a:solidFill>
                  <a:schemeClr val="bg2">
                    <a:lumMod val="40000"/>
                    <a:lumOff val="60000"/>
                  </a:schemeClr>
                </a:solidFill>
                <a:latin typeface="+mn-lt"/>
              </a:rPr>
              <a:t>//Specify the links and initial tuning parameters</a:t>
            </a:r>
          </a:p>
          <a:p>
            <a:pPr marL="50800" indent="0">
              <a:buNone/>
            </a:pPr>
            <a:r>
              <a:rPr lang="en-IN" sz="1200" dirty="0">
                <a:solidFill>
                  <a:schemeClr val="bg2">
                    <a:lumMod val="50000"/>
                  </a:schemeClr>
                </a:solidFill>
                <a:latin typeface="+mn-lt"/>
              </a:rPr>
              <a:t>double </a:t>
            </a:r>
            <a:r>
              <a:rPr lang="en-IN" sz="1200" dirty="0" err="1">
                <a:solidFill>
                  <a:schemeClr val="bg2">
                    <a:lumMod val="50000"/>
                  </a:schemeClr>
                </a:solidFill>
                <a:latin typeface="+mn-lt"/>
              </a:rPr>
              <a:t>Kp</a:t>
            </a:r>
            <a:r>
              <a:rPr lang="en-IN" sz="1200" dirty="0">
                <a:solidFill>
                  <a:schemeClr val="bg2">
                    <a:lumMod val="50000"/>
                  </a:schemeClr>
                </a:solidFill>
                <a:latin typeface="+mn-lt"/>
              </a:rPr>
              <a:t>=2, Ki=5, </a:t>
            </a:r>
            <a:r>
              <a:rPr lang="en-IN" sz="1200" dirty="0" err="1">
                <a:solidFill>
                  <a:schemeClr val="bg2">
                    <a:lumMod val="50000"/>
                  </a:schemeClr>
                </a:solidFill>
                <a:latin typeface="+mn-lt"/>
              </a:rPr>
              <a:t>Kd</a:t>
            </a:r>
            <a:r>
              <a:rPr lang="en-IN" sz="1200" dirty="0">
                <a:solidFill>
                  <a:schemeClr val="bg2">
                    <a:lumMod val="50000"/>
                  </a:schemeClr>
                </a:solidFill>
                <a:latin typeface="+mn-lt"/>
              </a:rPr>
              <a:t>=1;</a:t>
            </a:r>
          </a:p>
          <a:p>
            <a:pPr marL="50800" indent="0">
              <a:buNone/>
            </a:pPr>
            <a:endParaRPr lang="en-IN" sz="1200" dirty="0">
              <a:solidFill>
                <a:schemeClr val="bg2">
                  <a:lumMod val="50000"/>
                </a:schemeClr>
              </a:solidFill>
              <a:latin typeface="+mn-lt"/>
            </a:endParaRPr>
          </a:p>
          <a:p>
            <a:pPr marL="50800" indent="0">
              <a:buNone/>
            </a:pPr>
            <a:r>
              <a:rPr lang="en-IN" sz="1200" dirty="0">
                <a:solidFill>
                  <a:schemeClr val="bg2">
                    <a:lumMod val="50000"/>
                  </a:schemeClr>
                </a:solidFill>
                <a:latin typeface="+mn-lt"/>
              </a:rPr>
              <a:t>PID </a:t>
            </a:r>
            <a:r>
              <a:rPr lang="en-IN" sz="1200" dirty="0" err="1">
                <a:solidFill>
                  <a:schemeClr val="bg2">
                    <a:lumMod val="50000"/>
                  </a:schemeClr>
                </a:solidFill>
                <a:latin typeface="+mn-lt"/>
              </a:rPr>
              <a:t>myPID</a:t>
            </a:r>
            <a:r>
              <a:rPr lang="en-IN" sz="1200" dirty="0">
                <a:solidFill>
                  <a:schemeClr val="bg2">
                    <a:lumMod val="50000"/>
                  </a:schemeClr>
                </a:solidFill>
                <a:latin typeface="+mn-lt"/>
              </a:rPr>
              <a:t>(&amp;Input, &amp;Output, &amp;Setpoint, </a:t>
            </a:r>
            <a:r>
              <a:rPr lang="en-IN" sz="1200" dirty="0" err="1">
                <a:solidFill>
                  <a:schemeClr val="bg2">
                    <a:lumMod val="50000"/>
                  </a:schemeClr>
                </a:solidFill>
                <a:latin typeface="+mn-lt"/>
              </a:rPr>
              <a:t>Kp</a:t>
            </a:r>
            <a:r>
              <a:rPr lang="en-IN" sz="1200" dirty="0">
                <a:solidFill>
                  <a:schemeClr val="bg2">
                    <a:lumMod val="50000"/>
                  </a:schemeClr>
                </a:solidFill>
                <a:latin typeface="+mn-lt"/>
              </a:rPr>
              <a:t>, Ki, </a:t>
            </a:r>
            <a:r>
              <a:rPr lang="en-IN" sz="1200" dirty="0" err="1">
                <a:solidFill>
                  <a:schemeClr val="bg2">
                    <a:lumMod val="50000"/>
                  </a:schemeClr>
                </a:solidFill>
                <a:latin typeface="+mn-lt"/>
              </a:rPr>
              <a:t>Kd</a:t>
            </a:r>
            <a:r>
              <a:rPr lang="en-IN" sz="1200" dirty="0">
                <a:solidFill>
                  <a:schemeClr val="bg2">
                    <a:lumMod val="50000"/>
                  </a:schemeClr>
                </a:solidFill>
                <a:latin typeface="+mn-lt"/>
              </a:rPr>
              <a:t>, DIRECT); </a:t>
            </a:r>
          </a:p>
          <a:p>
            <a:pPr marL="50800" indent="0">
              <a:buNone/>
            </a:pPr>
            <a:endParaRPr lang="en-IN" sz="1200" dirty="0">
              <a:solidFill>
                <a:schemeClr val="bg2">
                  <a:lumMod val="50000"/>
                </a:schemeClr>
              </a:solidFill>
              <a:latin typeface="+mn-lt"/>
            </a:endParaRPr>
          </a:p>
        </p:txBody>
      </p:sp>
      <p:sp>
        <p:nvSpPr>
          <p:cNvPr id="4" name="Slide Number Placeholder 3">
            <a:extLst>
              <a:ext uri="{FF2B5EF4-FFF2-40B4-BE49-F238E27FC236}">
                <a16:creationId xmlns:a16="http://schemas.microsoft.com/office/drawing/2014/main" id="{22CD253E-57F8-47D5-9E45-B6D1BD35F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Text Placeholder 2">
            <a:extLst>
              <a:ext uri="{FF2B5EF4-FFF2-40B4-BE49-F238E27FC236}">
                <a16:creationId xmlns:a16="http://schemas.microsoft.com/office/drawing/2014/main" id="{369E8D2F-8DFE-450F-AD88-BE939811D3C6}"/>
              </a:ext>
            </a:extLst>
          </p:cNvPr>
          <p:cNvSpPr txBox="1">
            <a:spLocks/>
          </p:cNvSpPr>
          <p:nvPr/>
        </p:nvSpPr>
        <p:spPr>
          <a:xfrm>
            <a:off x="5107523" y="997237"/>
            <a:ext cx="3602983" cy="4045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eaLnBrk="1" hangingPunct="1">
              <a:lnSpc>
                <a:spcPct val="100000"/>
              </a:lnSpc>
              <a:spcBef>
                <a:spcPts val="600"/>
              </a:spcBef>
              <a:spcAft>
                <a:spcPts val="0"/>
              </a:spcAft>
              <a:buClr>
                <a:schemeClr val="accent2"/>
              </a:buClr>
              <a:buSzPts val="2800"/>
              <a:buFont typeface="Nixie One"/>
              <a:buChar char="▪"/>
              <a:defRPr sz="2800" b="0" i="0" u="none" strike="noStrike" cap="none">
                <a:solidFill>
                  <a:schemeClr val="accent1"/>
                </a:solidFill>
                <a:latin typeface="Nixie One"/>
                <a:ea typeface="Nixie One"/>
                <a:cs typeface="Nixie One"/>
                <a:sym typeface="Nixie One"/>
              </a:defRPr>
            </a:lvl1pPr>
            <a:lvl2pPr marL="914400" marR="0" lvl="1" indent="-406400" algn="l" rtl="0" eaLnBrk="1" hangingPunct="1">
              <a:lnSpc>
                <a:spcPct val="100000"/>
              </a:lnSpc>
              <a:spcBef>
                <a:spcPts val="0"/>
              </a:spcBef>
              <a:spcAft>
                <a:spcPts val="0"/>
              </a:spcAft>
              <a:buClr>
                <a:schemeClr val="accent2"/>
              </a:buClr>
              <a:buSzPts val="2800"/>
              <a:buFont typeface="Nixie One"/>
              <a:buChar char="▫"/>
              <a:defRPr sz="2800" b="0" i="0" u="none" strike="noStrike" cap="none">
                <a:solidFill>
                  <a:schemeClr val="accent1"/>
                </a:solidFill>
                <a:latin typeface="Nixie One"/>
                <a:ea typeface="Nixie One"/>
                <a:cs typeface="Nixie One"/>
                <a:sym typeface="Nixie One"/>
              </a:defRPr>
            </a:lvl2pPr>
            <a:lvl3pPr marL="1371600" marR="0" lvl="2" indent="-406400" algn="l" rtl="0" eaLnBrk="1" hangingPunct="1">
              <a:lnSpc>
                <a:spcPct val="100000"/>
              </a:lnSpc>
              <a:spcBef>
                <a:spcPts val="0"/>
              </a:spcBef>
              <a:spcAft>
                <a:spcPts val="0"/>
              </a:spcAft>
              <a:buClr>
                <a:schemeClr val="accent2"/>
              </a:buClr>
              <a:buSzPts val="2800"/>
              <a:buFont typeface="Nixie One"/>
              <a:buChar char="■"/>
              <a:defRPr sz="2800" b="0" i="0" u="none" strike="noStrike" cap="none">
                <a:solidFill>
                  <a:schemeClr val="accent1"/>
                </a:solidFill>
                <a:latin typeface="Nixie One"/>
                <a:ea typeface="Nixie One"/>
                <a:cs typeface="Nixie One"/>
                <a:sym typeface="Nixie One"/>
              </a:defRPr>
            </a:lvl3pPr>
            <a:lvl4pPr marL="1828800" marR="0" lvl="3"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4pPr>
            <a:lvl5pPr marL="2286000" marR="0" lvl="4"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5pPr>
            <a:lvl6pPr marL="2743200" marR="0" lvl="5"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6pPr>
            <a:lvl7pPr marL="3200400" marR="0" lvl="6"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7pPr>
            <a:lvl8pPr marL="3657600" marR="0" lvl="7"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8pPr>
            <a:lvl9pPr marL="4114800" marR="0" lvl="8" indent="-406400" algn="l" rtl="0" eaLnBrk="1" hangingPunct="1">
              <a:lnSpc>
                <a:spcPct val="100000"/>
              </a:lnSpc>
              <a:spcBef>
                <a:spcPts val="0"/>
              </a:spcBef>
              <a:spcAft>
                <a:spcPts val="0"/>
              </a:spcAft>
              <a:buClr>
                <a:schemeClr val="accent1"/>
              </a:buClr>
              <a:buSzPts val="2800"/>
              <a:buFont typeface="Nixie One"/>
              <a:buChar char="■"/>
              <a:defRPr sz="2800" b="0" i="0" u="none" strike="noStrike" cap="none">
                <a:solidFill>
                  <a:schemeClr val="accent1"/>
                </a:solidFill>
                <a:latin typeface="Nixie One"/>
                <a:ea typeface="Nixie One"/>
                <a:cs typeface="Nixie One"/>
                <a:sym typeface="Nixie One"/>
              </a:defRPr>
            </a:lvl9pPr>
          </a:lstStyle>
          <a:p>
            <a:pPr marL="50800" indent="0">
              <a:buFont typeface="Nixie One"/>
              <a:buNone/>
            </a:pPr>
            <a:r>
              <a:rPr lang="en-IN" sz="1200" dirty="0">
                <a:solidFill>
                  <a:schemeClr val="bg2">
                    <a:lumMod val="50000"/>
                  </a:schemeClr>
                </a:solidFill>
                <a:latin typeface="+mn-lt"/>
              </a:rPr>
              <a:t>void setup()</a:t>
            </a:r>
          </a:p>
          <a:p>
            <a:pPr marL="50800" indent="0">
              <a:buFont typeface="Nixie One"/>
              <a:buNone/>
            </a:pPr>
            <a:r>
              <a:rPr lang="en-IN" sz="1200" dirty="0">
                <a:solidFill>
                  <a:schemeClr val="bg2">
                    <a:lumMod val="50000"/>
                  </a:schemeClr>
                </a:solidFill>
                <a:latin typeface="+mn-lt"/>
              </a:rPr>
              <a:t>{ </a:t>
            </a:r>
          </a:p>
          <a:p>
            <a:pPr marL="50800" indent="0">
              <a:buFont typeface="Nixie One"/>
              <a:buNone/>
            </a:pPr>
            <a:r>
              <a:rPr lang="en-IN" sz="1200" i="1" dirty="0">
                <a:solidFill>
                  <a:schemeClr val="bg2">
                    <a:lumMod val="40000"/>
                    <a:lumOff val="60000"/>
                  </a:schemeClr>
                </a:solidFill>
                <a:latin typeface="+mn-lt"/>
              </a:rPr>
              <a:t>//initialize the variables we're linked to </a:t>
            </a:r>
          </a:p>
          <a:p>
            <a:pPr marL="50800" indent="0">
              <a:buFont typeface="Nixie One"/>
              <a:buNone/>
            </a:pPr>
            <a:r>
              <a:rPr lang="en-IN" sz="1200" dirty="0">
                <a:solidFill>
                  <a:schemeClr val="bg2">
                    <a:lumMod val="50000"/>
                  </a:schemeClr>
                </a:solidFill>
                <a:latin typeface="+mn-lt"/>
              </a:rPr>
              <a:t>Input = </a:t>
            </a:r>
            <a:r>
              <a:rPr lang="en-IN" sz="1200" dirty="0" err="1">
                <a:solidFill>
                  <a:schemeClr val="bg2">
                    <a:lumMod val="50000"/>
                  </a:schemeClr>
                </a:solidFill>
                <a:latin typeface="+mn-lt"/>
              </a:rPr>
              <a:t>analogRead</a:t>
            </a:r>
            <a:r>
              <a:rPr lang="en-IN" sz="1200" dirty="0">
                <a:solidFill>
                  <a:schemeClr val="bg2">
                    <a:lumMod val="50000"/>
                  </a:schemeClr>
                </a:solidFill>
                <a:latin typeface="+mn-lt"/>
              </a:rPr>
              <a:t>(PIN_INPUT); </a:t>
            </a:r>
          </a:p>
          <a:p>
            <a:pPr marL="50800" indent="0">
              <a:buFont typeface="Nixie One"/>
              <a:buNone/>
            </a:pPr>
            <a:r>
              <a:rPr lang="en-IN" sz="1200" dirty="0">
                <a:solidFill>
                  <a:schemeClr val="bg2">
                    <a:lumMod val="50000"/>
                  </a:schemeClr>
                </a:solidFill>
                <a:latin typeface="+mn-lt"/>
              </a:rPr>
              <a:t>Setpoint = 100; </a:t>
            </a:r>
          </a:p>
          <a:p>
            <a:pPr marL="50800" indent="0">
              <a:buFont typeface="Nixie One"/>
              <a:buNone/>
            </a:pPr>
            <a:r>
              <a:rPr lang="en-IN" sz="1200" i="1" dirty="0">
                <a:solidFill>
                  <a:schemeClr val="bg2">
                    <a:lumMod val="40000"/>
                    <a:lumOff val="60000"/>
                  </a:schemeClr>
                </a:solidFill>
                <a:latin typeface="+mn-lt"/>
              </a:rPr>
              <a:t>//turn the PID on </a:t>
            </a:r>
          </a:p>
          <a:p>
            <a:pPr marL="50800" indent="0">
              <a:buFont typeface="Nixie One"/>
              <a:buNone/>
            </a:pPr>
            <a:r>
              <a:rPr lang="en-IN" sz="1200" dirty="0" err="1">
                <a:solidFill>
                  <a:schemeClr val="bg2">
                    <a:lumMod val="50000"/>
                  </a:schemeClr>
                </a:solidFill>
                <a:latin typeface="+mn-lt"/>
              </a:rPr>
              <a:t>myPID.SetMode</a:t>
            </a:r>
            <a:r>
              <a:rPr lang="en-IN" sz="1200" dirty="0">
                <a:solidFill>
                  <a:schemeClr val="bg2">
                    <a:lumMod val="50000"/>
                  </a:schemeClr>
                </a:solidFill>
                <a:latin typeface="+mn-lt"/>
              </a:rPr>
              <a:t>(AUTOMATIC);</a:t>
            </a:r>
          </a:p>
          <a:p>
            <a:pPr marL="50800" indent="0">
              <a:buFont typeface="Nixie One"/>
              <a:buNone/>
            </a:pPr>
            <a:r>
              <a:rPr lang="en-IN" sz="1200" dirty="0">
                <a:solidFill>
                  <a:schemeClr val="bg2">
                    <a:lumMod val="50000"/>
                  </a:schemeClr>
                </a:solidFill>
                <a:latin typeface="+mn-lt"/>
              </a:rPr>
              <a:t>} </a:t>
            </a:r>
          </a:p>
          <a:p>
            <a:pPr marL="50800" indent="0">
              <a:buFont typeface="Nixie One"/>
              <a:buNone/>
            </a:pPr>
            <a:r>
              <a:rPr lang="en-IN" sz="1200" dirty="0">
                <a:solidFill>
                  <a:schemeClr val="bg2">
                    <a:lumMod val="50000"/>
                  </a:schemeClr>
                </a:solidFill>
                <a:latin typeface="+mn-lt"/>
              </a:rPr>
              <a:t>void loop()</a:t>
            </a:r>
          </a:p>
          <a:p>
            <a:pPr marL="50800" indent="0">
              <a:buFont typeface="Nixie One"/>
              <a:buNone/>
            </a:pPr>
            <a:r>
              <a:rPr lang="en-IN" sz="1200" dirty="0">
                <a:solidFill>
                  <a:schemeClr val="bg2">
                    <a:lumMod val="50000"/>
                  </a:schemeClr>
                </a:solidFill>
                <a:latin typeface="+mn-lt"/>
              </a:rPr>
              <a:t>{</a:t>
            </a:r>
          </a:p>
          <a:p>
            <a:pPr marL="50800" indent="0">
              <a:buFont typeface="Nixie One"/>
              <a:buNone/>
            </a:pPr>
            <a:r>
              <a:rPr lang="en-IN" sz="1200" dirty="0">
                <a:solidFill>
                  <a:schemeClr val="bg2">
                    <a:lumMod val="50000"/>
                  </a:schemeClr>
                </a:solidFill>
                <a:latin typeface="+mn-lt"/>
              </a:rPr>
              <a:t>Input = </a:t>
            </a:r>
            <a:r>
              <a:rPr lang="en-IN" sz="1200" dirty="0" err="1">
                <a:solidFill>
                  <a:schemeClr val="bg2">
                    <a:lumMod val="50000"/>
                  </a:schemeClr>
                </a:solidFill>
                <a:latin typeface="+mn-lt"/>
              </a:rPr>
              <a:t>analogRead</a:t>
            </a:r>
            <a:r>
              <a:rPr lang="en-IN" sz="1200" dirty="0">
                <a:solidFill>
                  <a:schemeClr val="bg2">
                    <a:lumMod val="50000"/>
                  </a:schemeClr>
                </a:solidFill>
                <a:latin typeface="+mn-lt"/>
              </a:rPr>
              <a:t>(PIN_INPUT); </a:t>
            </a:r>
          </a:p>
          <a:p>
            <a:pPr marL="50800" indent="0">
              <a:buFont typeface="Nixie One"/>
              <a:buNone/>
            </a:pPr>
            <a:r>
              <a:rPr lang="en-IN" sz="1200" dirty="0" err="1">
                <a:solidFill>
                  <a:schemeClr val="bg2">
                    <a:lumMod val="50000"/>
                  </a:schemeClr>
                </a:solidFill>
                <a:latin typeface="+mn-lt"/>
              </a:rPr>
              <a:t>myPID.Compute</a:t>
            </a:r>
            <a:r>
              <a:rPr lang="en-IN" sz="1200" dirty="0">
                <a:solidFill>
                  <a:schemeClr val="bg2">
                    <a:lumMod val="50000"/>
                  </a:schemeClr>
                </a:solidFill>
                <a:latin typeface="+mn-lt"/>
              </a:rPr>
              <a:t>();</a:t>
            </a:r>
          </a:p>
          <a:p>
            <a:pPr marL="50800" indent="0">
              <a:buFont typeface="Nixie One"/>
              <a:buNone/>
            </a:pPr>
            <a:r>
              <a:rPr lang="en-IN" sz="1200" dirty="0" err="1">
                <a:solidFill>
                  <a:schemeClr val="bg2">
                    <a:lumMod val="50000"/>
                  </a:schemeClr>
                </a:solidFill>
                <a:latin typeface="+mn-lt"/>
              </a:rPr>
              <a:t>analogWrite</a:t>
            </a:r>
            <a:r>
              <a:rPr lang="en-IN" sz="1200" dirty="0">
                <a:solidFill>
                  <a:schemeClr val="bg2">
                    <a:lumMod val="50000"/>
                  </a:schemeClr>
                </a:solidFill>
                <a:latin typeface="+mn-lt"/>
              </a:rPr>
              <a:t>(PIN_OUTPUT, Output);</a:t>
            </a:r>
          </a:p>
          <a:p>
            <a:pPr marL="50800" indent="0">
              <a:buFont typeface="Nixie One"/>
              <a:buNone/>
            </a:pPr>
            <a:r>
              <a:rPr lang="en-IN" sz="1200" dirty="0">
                <a:solidFill>
                  <a:schemeClr val="bg2">
                    <a:lumMod val="50000"/>
                  </a:schemeClr>
                </a:solidFill>
                <a:latin typeface="+mn-lt"/>
              </a:rPr>
              <a:t>}</a:t>
            </a:r>
          </a:p>
        </p:txBody>
      </p:sp>
    </p:spTree>
    <p:extLst>
      <p:ext uri="{BB962C8B-B14F-4D97-AF65-F5344CB8AC3E}">
        <p14:creationId xmlns:p14="http://schemas.microsoft.com/office/powerpoint/2010/main" val="284462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4C82-9F86-4A8B-92F9-5253B8F91351}"/>
              </a:ext>
            </a:extLst>
          </p:cNvPr>
          <p:cNvSpPr>
            <a:spLocks noGrp="1"/>
          </p:cNvSpPr>
          <p:nvPr>
            <p:ph type="title"/>
          </p:nvPr>
        </p:nvSpPr>
        <p:spPr/>
        <p:txBody>
          <a:bodyPr/>
          <a:lstStyle/>
          <a:p>
            <a:r>
              <a:rPr lang="en-IN" dirty="0"/>
              <a:t>SIGNIFICANCE OF THE WORK</a:t>
            </a:r>
          </a:p>
        </p:txBody>
      </p:sp>
      <p:sp>
        <p:nvSpPr>
          <p:cNvPr id="4" name="Slide Number Placeholder 3">
            <a:extLst>
              <a:ext uri="{FF2B5EF4-FFF2-40B4-BE49-F238E27FC236}">
                <a16:creationId xmlns:a16="http://schemas.microsoft.com/office/drawing/2014/main" id="{7EAFEBF1-6E34-4BB8-8FFD-EE1054B2E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 Placeholder 2">
            <a:extLst>
              <a:ext uri="{FF2B5EF4-FFF2-40B4-BE49-F238E27FC236}">
                <a16:creationId xmlns:a16="http://schemas.microsoft.com/office/drawing/2014/main" id="{D98D5991-C515-4C21-B344-6F8033DB02C1}"/>
              </a:ext>
            </a:extLst>
          </p:cNvPr>
          <p:cNvSpPr>
            <a:spLocks noGrp="1"/>
          </p:cNvSpPr>
          <p:nvPr>
            <p:ph type="body" idx="1"/>
          </p:nvPr>
        </p:nvSpPr>
        <p:spPr>
          <a:xfrm>
            <a:off x="244247" y="1622164"/>
            <a:ext cx="8221776" cy="3581664"/>
          </a:xfrm>
        </p:spPr>
        <p:txBody>
          <a:bodyPr/>
          <a:lstStyle/>
          <a:p>
            <a:r>
              <a:rPr lang="en-GB" sz="1600" dirty="0">
                <a:ea typeface="+mn-lt"/>
                <a:cs typeface="+mn-lt"/>
              </a:rPr>
              <a:t>There is a monopolistic market scenario that companies like </a:t>
            </a:r>
            <a:r>
              <a:rPr lang="en-GB" sz="1600" dirty="0" err="1">
                <a:ea typeface="+mn-lt"/>
                <a:cs typeface="+mn-lt"/>
              </a:rPr>
              <a:t>Thorlab</a:t>
            </a:r>
            <a:r>
              <a:rPr lang="en-GB" sz="1600" dirty="0">
                <a:ea typeface="+mn-lt"/>
                <a:cs typeface="+mn-lt"/>
              </a:rPr>
              <a:t> has, therefore by Implementing the solution we can flip the tables thereby by making affordable Made in India optical instruments.</a:t>
            </a:r>
          </a:p>
          <a:p>
            <a:r>
              <a:rPr lang="en-GB" sz="1600" dirty="0"/>
              <a:t>Reducing the external disturbances made while adjusting the equipment by making the Equipment Wireless.</a:t>
            </a:r>
          </a:p>
          <a:p>
            <a:r>
              <a:rPr lang="en-GB" sz="1600" dirty="0"/>
              <a:t>The product can be tailored according to the needs of the customer , as the product software will be opensource for the community to work on.</a:t>
            </a:r>
          </a:p>
          <a:p>
            <a:r>
              <a:rPr lang="en-GB" sz="1600" dirty="0"/>
              <a:t>Easily Integratable and Scalability of the devices help users to conduct their experiments and take readings as fast as possible</a:t>
            </a:r>
          </a:p>
          <a:p>
            <a:r>
              <a:rPr lang="en-GB" sz="1600" dirty="0"/>
              <a:t>Introduction of new types of techniques to achieve the same outcome will result in low-cost production methods which should pull down the existing products market price.</a:t>
            </a:r>
          </a:p>
          <a:p>
            <a:endParaRPr lang="en-GB" sz="1600" dirty="0"/>
          </a:p>
          <a:p>
            <a:endParaRPr lang="en-IN" sz="1600" dirty="0"/>
          </a:p>
        </p:txBody>
      </p:sp>
    </p:spTree>
    <p:extLst>
      <p:ext uri="{BB962C8B-B14F-4D97-AF65-F5344CB8AC3E}">
        <p14:creationId xmlns:p14="http://schemas.microsoft.com/office/powerpoint/2010/main" val="3523387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6B2B-C2F9-471E-A459-A8A797439BFE}"/>
              </a:ext>
            </a:extLst>
          </p:cNvPr>
          <p:cNvSpPr>
            <a:spLocks noGrp="1"/>
          </p:cNvSpPr>
          <p:nvPr>
            <p:ph type="title"/>
          </p:nvPr>
        </p:nvSpPr>
        <p:spPr/>
        <p:txBody>
          <a:bodyPr/>
          <a:lstStyle/>
          <a:p>
            <a:r>
              <a:rPr lang="en-GB" dirty="0"/>
              <a:t>Detailed Methodology</a:t>
            </a:r>
            <a:endParaRPr lang="en-IN" dirty="0"/>
          </a:p>
        </p:txBody>
      </p:sp>
      <p:sp>
        <p:nvSpPr>
          <p:cNvPr id="3" name="Text Placeholder 2">
            <a:extLst>
              <a:ext uri="{FF2B5EF4-FFF2-40B4-BE49-F238E27FC236}">
                <a16:creationId xmlns:a16="http://schemas.microsoft.com/office/drawing/2014/main" id="{3AA78CC8-47F6-4F59-A142-D78D83C01CDB}"/>
              </a:ext>
            </a:extLst>
          </p:cNvPr>
          <p:cNvSpPr>
            <a:spLocks noGrp="1"/>
          </p:cNvSpPr>
          <p:nvPr>
            <p:ph type="body" idx="1"/>
          </p:nvPr>
        </p:nvSpPr>
        <p:spPr>
          <a:xfrm>
            <a:off x="303904" y="1518934"/>
            <a:ext cx="8536191" cy="3624566"/>
          </a:xfrm>
        </p:spPr>
        <p:txBody>
          <a:bodyPr/>
          <a:lstStyle/>
          <a:p>
            <a:r>
              <a:rPr lang="en-GB" sz="1600" dirty="0">
                <a:ea typeface="+mn-lt"/>
                <a:cs typeface="+mn-lt"/>
              </a:rPr>
              <a:t>For the manufacture of the said devices, we will be using high end 3D printers for printing the base and delicate materials up to nm range precision. Laser Printing may be employed for precision cuts.</a:t>
            </a:r>
          </a:p>
          <a:p>
            <a:r>
              <a:rPr lang="en-GB" sz="1600" dirty="0">
                <a:ea typeface="+mn-lt"/>
                <a:cs typeface="+mn-lt"/>
              </a:rPr>
              <a:t>The Tensile integrity of the choppers need to be very high to support high frequency chopping ,lightweight materials will be used for printing, PLA would be the first choice of preference to print, followed by resin for transparent surfaces</a:t>
            </a:r>
          </a:p>
          <a:p>
            <a:r>
              <a:rPr lang="en-GB" sz="1600" dirty="0">
                <a:ea typeface="+mn-lt"/>
                <a:cs typeface="+mn-lt"/>
              </a:rPr>
              <a:t> C++ and python Will be employed to interact with COM object models of LabVIEW as well as the MCU's, PID Loops will help correct errors in the system, increasing its repeatability</a:t>
            </a:r>
          </a:p>
          <a:p>
            <a:r>
              <a:rPr lang="en-GB" sz="1600" dirty="0">
                <a:ea typeface="+mn-lt"/>
                <a:cs typeface="+mn-lt"/>
              </a:rPr>
              <a:t>Chopping Testing and verification will be done using high speed cameras to measure the tolerance of the instrument.</a:t>
            </a:r>
          </a:p>
          <a:p>
            <a:r>
              <a:rPr lang="en-GB" sz="1600" dirty="0">
                <a:ea typeface="+mn-lt"/>
                <a:cs typeface="+mn-lt"/>
              </a:rPr>
              <a:t>Beam Steerer's Inertia of stepping angle will be measured while vibration testing the entire apparatus which can be carried out using an accelerometer.</a:t>
            </a:r>
          </a:p>
          <a:p>
            <a:endParaRPr lang="en-GB" sz="1600" dirty="0">
              <a:ea typeface="+mn-lt"/>
              <a:cs typeface="+mn-lt"/>
            </a:endParaRPr>
          </a:p>
          <a:p>
            <a:endParaRPr lang="en-IN" sz="1600" dirty="0"/>
          </a:p>
        </p:txBody>
      </p:sp>
      <p:sp>
        <p:nvSpPr>
          <p:cNvPr id="4" name="Slide Number Placeholder 3">
            <a:extLst>
              <a:ext uri="{FF2B5EF4-FFF2-40B4-BE49-F238E27FC236}">
                <a16:creationId xmlns:a16="http://schemas.microsoft.com/office/drawing/2014/main" id="{B30F247E-31FA-4EEB-A96A-AA65FDBA4F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082" name="Picture 10">
            <a:extLst>
              <a:ext uri="{FF2B5EF4-FFF2-40B4-BE49-F238E27FC236}">
                <a16:creationId xmlns:a16="http://schemas.microsoft.com/office/drawing/2014/main" id="{D8543406-EB56-40B7-9AA5-E3A42510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650" y="120141"/>
            <a:ext cx="1475744" cy="146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34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EB8D-20A6-4762-903E-2EE1D67B0707}"/>
              </a:ext>
            </a:extLst>
          </p:cNvPr>
          <p:cNvSpPr>
            <a:spLocks noGrp="1"/>
          </p:cNvSpPr>
          <p:nvPr>
            <p:ph type="title"/>
          </p:nvPr>
        </p:nvSpPr>
        <p:spPr/>
        <p:txBody>
          <a:bodyPr/>
          <a:lstStyle/>
          <a:p>
            <a:r>
              <a:rPr lang="en-IN" dirty="0"/>
              <a:t>Work Done</a:t>
            </a:r>
          </a:p>
        </p:txBody>
      </p:sp>
      <p:sp>
        <p:nvSpPr>
          <p:cNvPr id="3" name="Text Placeholder 2">
            <a:extLst>
              <a:ext uri="{FF2B5EF4-FFF2-40B4-BE49-F238E27FC236}">
                <a16:creationId xmlns:a16="http://schemas.microsoft.com/office/drawing/2014/main" id="{6D8E4A26-A89A-4BCB-841F-34531629C27B}"/>
              </a:ext>
            </a:extLst>
          </p:cNvPr>
          <p:cNvSpPr>
            <a:spLocks noGrp="1"/>
          </p:cNvSpPr>
          <p:nvPr>
            <p:ph type="body" idx="1"/>
          </p:nvPr>
        </p:nvSpPr>
        <p:spPr>
          <a:xfrm>
            <a:off x="447162" y="1701960"/>
            <a:ext cx="7828157" cy="2778599"/>
          </a:xfrm>
        </p:spPr>
        <p:txBody>
          <a:bodyPr/>
          <a:lstStyle/>
          <a:p>
            <a:pPr marL="342900" indent="-342900">
              <a:spcBef>
                <a:spcPts val="0"/>
              </a:spcBef>
              <a:buClr>
                <a:srgbClr val="000000"/>
              </a:buClr>
              <a:buSzTx/>
              <a:defRPr/>
            </a:pPr>
            <a:r>
              <a:rPr lang="en-US" sz="1800" b="0" dirty="0"/>
              <a:t>Tested and verified authenticity and legibility of bought hardware component against their datasheets.</a:t>
            </a:r>
          </a:p>
          <a:p>
            <a:pPr marL="342900" indent="-342900">
              <a:spcBef>
                <a:spcPts val="0"/>
              </a:spcBef>
              <a:buClr>
                <a:srgbClr val="000000"/>
              </a:buClr>
              <a:buSzTx/>
              <a:defRPr/>
            </a:pPr>
            <a:r>
              <a:rPr lang="en-US" sz="1800" b="0" dirty="0"/>
              <a:t>Practical experiments to find hardware constraints and maximum specifications reachable on desk. </a:t>
            </a:r>
          </a:p>
          <a:p>
            <a:pPr marL="342900" indent="-342900">
              <a:spcBef>
                <a:spcPts val="0"/>
              </a:spcBef>
              <a:buClr>
                <a:srgbClr val="000000"/>
              </a:buClr>
              <a:buSzTx/>
              <a:defRPr/>
            </a:pPr>
            <a:r>
              <a:rPr lang="en-US" sz="1800" b="0" dirty="0"/>
              <a:t>Created fabrication ready PCB layout and 3d Printable models and Applied for PCB Fabrication services And Started 3D Printing device housings.</a:t>
            </a:r>
          </a:p>
          <a:p>
            <a:pPr marL="342900" indent="-342900">
              <a:spcBef>
                <a:spcPts val="0"/>
              </a:spcBef>
              <a:buClr>
                <a:srgbClr val="000000"/>
              </a:buClr>
              <a:buSzTx/>
              <a:defRPr/>
            </a:pPr>
            <a:r>
              <a:rPr lang="en-US" sz="1800" b="0" dirty="0"/>
              <a:t>Finished the server stack on ESP12S , Writing down the frontend for the IOT base.</a:t>
            </a:r>
          </a:p>
          <a:p>
            <a:pPr marL="342900" indent="-342900">
              <a:spcBef>
                <a:spcPts val="0"/>
              </a:spcBef>
              <a:buClr>
                <a:srgbClr val="000000"/>
              </a:buClr>
              <a:buSzTx/>
              <a:defRPr/>
            </a:pPr>
            <a:r>
              <a:rPr lang="en-US" sz="1800" b="0" dirty="0"/>
              <a:t>Stress Test Device with Consumers</a:t>
            </a:r>
            <a:endParaRPr lang="en-IN" sz="1800" b="0" dirty="0"/>
          </a:p>
          <a:p>
            <a:pPr marL="342900" indent="-342900">
              <a:spcBef>
                <a:spcPts val="0"/>
              </a:spcBef>
              <a:buClr>
                <a:srgbClr val="000000"/>
              </a:buClr>
              <a:buSzTx/>
              <a:defRPr/>
            </a:pPr>
            <a:endParaRPr lang="en-IN" sz="1800" b="0" dirty="0"/>
          </a:p>
          <a:p>
            <a:pPr marL="342900" indent="-342900">
              <a:spcBef>
                <a:spcPts val="0"/>
              </a:spcBef>
              <a:buClr>
                <a:srgbClr val="000000"/>
              </a:buClr>
              <a:buSzTx/>
              <a:defRPr/>
            </a:pPr>
            <a:endParaRPr lang="en-US" sz="1800" b="0" dirty="0"/>
          </a:p>
          <a:p>
            <a:pPr marL="342900" indent="-342900">
              <a:spcBef>
                <a:spcPts val="0"/>
              </a:spcBef>
              <a:buClr>
                <a:srgbClr val="000000"/>
              </a:buClr>
              <a:buSzTx/>
              <a:defRPr/>
            </a:pPr>
            <a:endParaRPr lang="en-US" sz="1800" b="0" dirty="0"/>
          </a:p>
          <a:p>
            <a:pPr marL="342900" indent="-342900">
              <a:spcBef>
                <a:spcPts val="0"/>
              </a:spcBef>
              <a:buClr>
                <a:srgbClr val="000000"/>
              </a:buClr>
              <a:buSzTx/>
              <a:defRPr/>
            </a:pPr>
            <a:endParaRPr lang="en-US" sz="1800" b="0" dirty="0"/>
          </a:p>
          <a:p>
            <a:pPr marL="342900" indent="-342900">
              <a:spcBef>
                <a:spcPts val="0"/>
              </a:spcBef>
              <a:buClr>
                <a:srgbClr val="000000"/>
              </a:buClr>
              <a:buSzTx/>
              <a:defRPr/>
            </a:pPr>
            <a:endParaRPr lang="en-US" sz="1800" b="0" dirty="0"/>
          </a:p>
        </p:txBody>
      </p:sp>
      <p:sp>
        <p:nvSpPr>
          <p:cNvPr id="4" name="Slide Number Placeholder 3">
            <a:extLst>
              <a:ext uri="{FF2B5EF4-FFF2-40B4-BE49-F238E27FC236}">
                <a16:creationId xmlns:a16="http://schemas.microsoft.com/office/drawing/2014/main" id="{6A9BFABB-19D9-4995-9FE7-A2013E5FDE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10897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EB8D-20A6-4762-903E-2EE1D67B0707}"/>
              </a:ext>
            </a:extLst>
          </p:cNvPr>
          <p:cNvSpPr>
            <a:spLocks noGrp="1"/>
          </p:cNvSpPr>
          <p:nvPr>
            <p:ph type="title"/>
          </p:nvPr>
        </p:nvSpPr>
        <p:spPr/>
        <p:txBody>
          <a:bodyPr/>
          <a:lstStyle/>
          <a:p>
            <a:r>
              <a:rPr lang="en-IN" dirty="0"/>
              <a:t>Work Done</a:t>
            </a:r>
          </a:p>
        </p:txBody>
      </p:sp>
      <p:sp>
        <p:nvSpPr>
          <p:cNvPr id="4" name="Slide Number Placeholder 3">
            <a:extLst>
              <a:ext uri="{FF2B5EF4-FFF2-40B4-BE49-F238E27FC236}">
                <a16:creationId xmlns:a16="http://schemas.microsoft.com/office/drawing/2014/main" id="{6A9BFABB-19D9-4995-9FE7-A2013E5FDE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F8C6C5EF-C06F-4D1A-94E2-AD27A6C76071}"/>
              </a:ext>
            </a:extLst>
          </p:cNvPr>
          <p:cNvPicPr>
            <a:picLocks noChangeAspect="1"/>
          </p:cNvPicPr>
          <p:nvPr/>
        </p:nvPicPr>
        <p:blipFill>
          <a:blip r:embed="rId2"/>
          <a:stretch>
            <a:fillRect/>
          </a:stretch>
        </p:blipFill>
        <p:spPr>
          <a:xfrm>
            <a:off x="5369188" y="2171994"/>
            <a:ext cx="3440687" cy="1133893"/>
          </a:xfrm>
          <a:prstGeom prst="rect">
            <a:avLst/>
          </a:prstGeom>
        </p:spPr>
      </p:pic>
      <p:pic>
        <p:nvPicPr>
          <p:cNvPr id="8" name="Picture 7">
            <a:extLst>
              <a:ext uri="{FF2B5EF4-FFF2-40B4-BE49-F238E27FC236}">
                <a16:creationId xmlns:a16="http://schemas.microsoft.com/office/drawing/2014/main" id="{186EB2A7-A033-4AB7-861F-D8647B7DA7FC}"/>
              </a:ext>
            </a:extLst>
          </p:cNvPr>
          <p:cNvPicPr>
            <a:picLocks noChangeAspect="1"/>
          </p:cNvPicPr>
          <p:nvPr/>
        </p:nvPicPr>
        <p:blipFill rotWithShape="1">
          <a:blip r:embed="rId3"/>
          <a:srcRect b="13984"/>
          <a:stretch/>
        </p:blipFill>
        <p:spPr>
          <a:xfrm>
            <a:off x="1645779" y="1866379"/>
            <a:ext cx="2393875" cy="1637500"/>
          </a:xfrm>
          <a:prstGeom prst="rect">
            <a:avLst/>
          </a:prstGeom>
          <a:ln>
            <a:noFill/>
          </a:ln>
          <a:effectLst>
            <a:outerShdw blurRad="292100" dist="139700" dir="2700000" algn="tl" rotWithShape="0">
              <a:srgbClr val="333333">
                <a:alpha val="22000"/>
              </a:srgbClr>
            </a:outerShdw>
          </a:effectLst>
        </p:spPr>
      </p:pic>
      <p:pic>
        <p:nvPicPr>
          <p:cNvPr id="10" name="Picture 9">
            <a:extLst>
              <a:ext uri="{FF2B5EF4-FFF2-40B4-BE49-F238E27FC236}">
                <a16:creationId xmlns:a16="http://schemas.microsoft.com/office/drawing/2014/main" id="{CEE14031-B3AC-40D2-AB29-5FFC5A46A29D}"/>
              </a:ext>
            </a:extLst>
          </p:cNvPr>
          <p:cNvPicPr>
            <a:picLocks noChangeAspect="1"/>
          </p:cNvPicPr>
          <p:nvPr/>
        </p:nvPicPr>
        <p:blipFill>
          <a:blip r:embed="rId4"/>
          <a:stretch>
            <a:fillRect/>
          </a:stretch>
        </p:blipFill>
        <p:spPr>
          <a:xfrm>
            <a:off x="540312" y="1746195"/>
            <a:ext cx="1008942" cy="1877868"/>
          </a:xfrm>
          <a:prstGeom prst="rect">
            <a:avLst/>
          </a:prstGeom>
          <a:ln>
            <a:noFill/>
          </a:ln>
          <a:effectLst>
            <a:outerShdw blurRad="292100" dist="139700" dir="2700000" algn="tl" rotWithShape="0">
              <a:srgbClr val="333333">
                <a:alpha val="10000"/>
              </a:srgbClr>
            </a:outerShdw>
          </a:effectLst>
        </p:spPr>
      </p:pic>
      <p:pic>
        <p:nvPicPr>
          <p:cNvPr id="12" name="Picture 11">
            <a:extLst>
              <a:ext uri="{FF2B5EF4-FFF2-40B4-BE49-F238E27FC236}">
                <a16:creationId xmlns:a16="http://schemas.microsoft.com/office/drawing/2014/main" id="{EAB30593-AA2E-4948-8D52-DBB7C174FD5E}"/>
              </a:ext>
            </a:extLst>
          </p:cNvPr>
          <p:cNvPicPr>
            <a:picLocks noChangeAspect="1"/>
          </p:cNvPicPr>
          <p:nvPr/>
        </p:nvPicPr>
        <p:blipFill>
          <a:blip r:embed="rId5"/>
          <a:stretch>
            <a:fillRect/>
          </a:stretch>
        </p:blipFill>
        <p:spPr>
          <a:xfrm>
            <a:off x="5414073" y="465865"/>
            <a:ext cx="3440687" cy="122877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6FE5C19-9052-4139-8BCB-43435E35C221}"/>
              </a:ext>
            </a:extLst>
          </p:cNvPr>
          <p:cNvPicPr>
            <a:picLocks noChangeAspect="1"/>
          </p:cNvPicPr>
          <p:nvPr/>
        </p:nvPicPr>
        <p:blipFill>
          <a:blip r:embed="rId6"/>
          <a:stretch>
            <a:fillRect/>
          </a:stretch>
        </p:blipFill>
        <p:spPr>
          <a:xfrm>
            <a:off x="6424091" y="3604635"/>
            <a:ext cx="2385784" cy="1203805"/>
          </a:xfrm>
          <a:prstGeom prst="rect">
            <a:avLst/>
          </a:prstGeom>
        </p:spPr>
      </p:pic>
      <p:sp>
        <p:nvSpPr>
          <p:cNvPr id="15" name="TextBox 14">
            <a:extLst>
              <a:ext uri="{FF2B5EF4-FFF2-40B4-BE49-F238E27FC236}">
                <a16:creationId xmlns:a16="http://schemas.microsoft.com/office/drawing/2014/main" id="{FF216422-82E7-406E-8764-839ADA3EEC78}"/>
              </a:ext>
            </a:extLst>
          </p:cNvPr>
          <p:cNvSpPr txBox="1"/>
          <p:nvPr/>
        </p:nvSpPr>
        <p:spPr>
          <a:xfrm>
            <a:off x="3312185" y="1596157"/>
            <a:ext cx="835485" cy="261610"/>
          </a:xfrm>
          <a:prstGeom prst="rect">
            <a:avLst/>
          </a:prstGeom>
          <a:noFill/>
        </p:spPr>
        <p:txBody>
          <a:bodyPr wrap="none" rtlCol="0">
            <a:spAutoFit/>
          </a:bodyPr>
          <a:lstStyle/>
          <a:p>
            <a:r>
              <a:rPr lang="en-US" sz="1100" dirty="0"/>
              <a:t>IOT BASE</a:t>
            </a:r>
            <a:endParaRPr lang="en-IN" sz="1100" dirty="0"/>
          </a:p>
        </p:txBody>
      </p:sp>
      <p:sp>
        <p:nvSpPr>
          <p:cNvPr id="16" name="TextBox 15">
            <a:extLst>
              <a:ext uri="{FF2B5EF4-FFF2-40B4-BE49-F238E27FC236}">
                <a16:creationId xmlns:a16="http://schemas.microsoft.com/office/drawing/2014/main" id="{F4735148-9162-4643-8CAA-C8B57B884BFC}"/>
              </a:ext>
            </a:extLst>
          </p:cNvPr>
          <p:cNvSpPr txBox="1"/>
          <p:nvPr/>
        </p:nvSpPr>
        <p:spPr>
          <a:xfrm>
            <a:off x="5317547" y="204255"/>
            <a:ext cx="1306768" cy="261610"/>
          </a:xfrm>
          <a:prstGeom prst="rect">
            <a:avLst/>
          </a:prstGeom>
          <a:noFill/>
        </p:spPr>
        <p:txBody>
          <a:bodyPr wrap="none" rtlCol="0">
            <a:spAutoFit/>
          </a:bodyPr>
          <a:lstStyle/>
          <a:p>
            <a:r>
              <a:rPr lang="en-US" sz="1100" dirty="0"/>
              <a:t>H BRIDGE TEST:</a:t>
            </a:r>
            <a:endParaRPr lang="en-IN" sz="1100" dirty="0"/>
          </a:p>
        </p:txBody>
      </p:sp>
      <p:sp>
        <p:nvSpPr>
          <p:cNvPr id="17" name="TextBox 16">
            <a:extLst>
              <a:ext uri="{FF2B5EF4-FFF2-40B4-BE49-F238E27FC236}">
                <a16:creationId xmlns:a16="http://schemas.microsoft.com/office/drawing/2014/main" id="{B21ABE8A-488B-4AE6-8F9D-E2F05725AD89}"/>
              </a:ext>
            </a:extLst>
          </p:cNvPr>
          <p:cNvSpPr txBox="1"/>
          <p:nvPr/>
        </p:nvSpPr>
        <p:spPr>
          <a:xfrm>
            <a:off x="5272663" y="1918078"/>
            <a:ext cx="1351652" cy="253916"/>
          </a:xfrm>
          <a:prstGeom prst="rect">
            <a:avLst/>
          </a:prstGeom>
          <a:noFill/>
        </p:spPr>
        <p:txBody>
          <a:bodyPr wrap="none" rtlCol="0">
            <a:spAutoFit/>
          </a:bodyPr>
          <a:lstStyle/>
          <a:p>
            <a:r>
              <a:rPr lang="en-US" sz="1050" dirty="0"/>
              <a:t>OLED Screen Test:</a:t>
            </a:r>
            <a:endParaRPr lang="en-IN" sz="1050" dirty="0"/>
          </a:p>
        </p:txBody>
      </p:sp>
      <p:sp>
        <p:nvSpPr>
          <p:cNvPr id="18" name="TextBox 17">
            <a:extLst>
              <a:ext uri="{FF2B5EF4-FFF2-40B4-BE49-F238E27FC236}">
                <a16:creationId xmlns:a16="http://schemas.microsoft.com/office/drawing/2014/main" id="{FE5C1960-9C58-403E-9788-8900D0307FC4}"/>
              </a:ext>
            </a:extLst>
          </p:cNvPr>
          <p:cNvSpPr txBox="1"/>
          <p:nvPr/>
        </p:nvSpPr>
        <p:spPr>
          <a:xfrm>
            <a:off x="7366728" y="3338989"/>
            <a:ext cx="1584088" cy="246221"/>
          </a:xfrm>
          <a:prstGeom prst="rect">
            <a:avLst/>
          </a:prstGeom>
          <a:noFill/>
        </p:spPr>
        <p:txBody>
          <a:bodyPr wrap="none" rtlCol="0">
            <a:spAutoFit/>
          </a:bodyPr>
          <a:lstStyle/>
          <a:p>
            <a:r>
              <a:rPr lang="en-US" sz="1000" dirty="0"/>
              <a:t>SPEAKER FREQ-TEST:</a:t>
            </a:r>
            <a:endParaRPr lang="en-IN" sz="1000" dirty="0"/>
          </a:p>
        </p:txBody>
      </p:sp>
      <p:pic>
        <p:nvPicPr>
          <p:cNvPr id="19" name="Picture 18">
            <a:extLst>
              <a:ext uri="{FF2B5EF4-FFF2-40B4-BE49-F238E27FC236}">
                <a16:creationId xmlns:a16="http://schemas.microsoft.com/office/drawing/2014/main" id="{F56C2BCC-16AF-42C3-B29E-A2A73EDC9D76}"/>
              </a:ext>
            </a:extLst>
          </p:cNvPr>
          <p:cNvPicPr>
            <a:picLocks noChangeAspect="1"/>
          </p:cNvPicPr>
          <p:nvPr/>
        </p:nvPicPr>
        <p:blipFill rotWithShape="1">
          <a:blip r:embed="rId7"/>
          <a:srcRect l="1229" t="11611" b="4025"/>
          <a:stretch/>
        </p:blipFill>
        <p:spPr>
          <a:xfrm>
            <a:off x="1910464" y="3658560"/>
            <a:ext cx="2120266" cy="127362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90AA2DA5-E1DA-491F-A24F-37A9C3CA2367}"/>
              </a:ext>
            </a:extLst>
          </p:cNvPr>
          <p:cNvPicPr>
            <a:picLocks noChangeAspect="1"/>
          </p:cNvPicPr>
          <p:nvPr/>
        </p:nvPicPr>
        <p:blipFill rotWithShape="1">
          <a:blip r:embed="rId8"/>
          <a:srcRect l="14472" t="8775" r="9337" b="5581"/>
          <a:stretch/>
        </p:blipFill>
        <p:spPr>
          <a:xfrm>
            <a:off x="4335753" y="3662782"/>
            <a:ext cx="1674468" cy="1312434"/>
          </a:xfrm>
          <a:prstGeom prst="rect">
            <a:avLst/>
          </a:prstGeom>
        </p:spPr>
      </p:pic>
      <p:sp>
        <p:nvSpPr>
          <p:cNvPr id="9" name="TextBox 8">
            <a:extLst>
              <a:ext uri="{FF2B5EF4-FFF2-40B4-BE49-F238E27FC236}">
                <a16:creationId xmlns:a16="http://schemas.microsoft.com/office/drawing/2014/main" id="{76A782F4-4DB3-43DF-895A-47D31781A237}"/>
              </a:ext>
            </a:extLst>
          </p:cNvPr>
          <p:cNvSpPr txBox="1"/>
          <p:nvPr/>
        </p:nvSpPr>
        <p:spPr>
          <a:xfrm>
            <a:off x="4335753" y="3358414"/>
            <a:ext cx="1358064" cy="246221"/>
          </a:xfrm>
          <a:prstGeom prst="rect">
            <a:avLst/>
          </a:prstGeom>
          <a:noFill/>
        </p:spPr>
        <p:txBody>
          <a:bodyPr wrap="none" rtlCol="0">
            <a:spAutoFit/>
          </a:bodyPr>
          <a:lstStyle/>
          <a:p>
            <a:r>
              <a:rPr lang="en-US" sz="1000" dirty="0"/>
              <a:t>:PCB SCHEMATICS</a:t>
            </a:r>
            <a:endParaRPr lang="en-IN" sz="1000" dirty="0"/>
          </a:p>
        </p:txBody>
      </p:sp>
    </p:spTree>
    <p:extLst>
      <p:ext uri="{BB962C8B-B14F-4D97-AF65-F5344CB8AC3E}">
        <p14:creationId xmlns:p14="http://schemas.microsoft.com/office/powerpoint/2010/main" val="376588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EB8D-20A6-4762-903E-2EE1D67B0707}"/>
              </a:ext>
            </a:extLst>
          </p:cNvPr>
          <p:cNvSpPr>
            <a:spLocks noGrp="1"/>
          </p:cNvSpPr>
          <p:nvPr>
            <p:ph type="title"/>
          </p:nvPr>
        </p:nvSpPr>
        <p:spPr/>
        <p:txBody>
          <a:bodyPr/>
          <a:lstStyle/>
          <a:p>
            <a:r>
              <a:rPr lang="en-IN" dirty="0"/>
              <a:t>OUTCOMES ACHIEVED</a:t>
            </a:r>
          </a:p>
        </p:txBody>
      </p:sp>
      <p:sp>
        <p:nvSpPr>
          <p:cNvPr id="3" name="Text Placeholder 2">
            <a:extLst>
              <a:ext uri="{FF2B5EF4-FFF2-40B4-BE49-F238E27FC236}">
                <a16:creationId xmlns:a16="http://schemas.microsoft.com/office/drawing/2014/main" id="{6D8E4A26-A89A-4BCB-841F-34531629C27B}"/>
              </a:ext>
            </a:extLst>
          </p:cNvPr>
          <p:cNvSpPr>
            <a:spLocks noGrp="1"/>
          </p:cNvSpPr>
          <p:nvPr>
            <p:ph type="body" idx="1"/>
          </p:nvPr>
        </p:nvSpPr>
        <p:spPr/>
        <p:txBody>
          <a:bodyPr/>
          <a:lstStyle/>
          <a:p>
            <a:r>
              <a:rPr lang="en-IN" sz="2000" dirty="0"/>
              <a:t>Market Study and Product upgradation.</a:t>
            </a:r>
          </a:p>
          <a:p>
            <a:r>
              <a:rPr lang="en-IN" sz="2000" dirty="0"/>
              <a:t>Simulation of Electronic Components.</a:t>
            </a:r>
          </a:p>
          <a:p>
            <a:r>
              <a:rPr lang="en-IN" sz="2000" dirty="0"/>
              <a:t>Software stack in production.</a:t>
            </a:r>
          </a:p>
          <a:p>
            <a:r>
              <a:rPr lang="en-IN" sz="2000" dirty="0"/>
              <a:t>Submission for Fabrication of PCB and Housings.</a:t>
            </a:r>
          </a:p>
        </p:txBody>
      </p:sp>
      <p:sp>
        <p:nvSpPr>
          <p:cNvPr id="4" name="Slide Number Placeholder 3">
            <a:extLst>
              <a:ext uri="{FF2B5EF4-FFF2-40B4-BE49-F238E27FC236}">
                <a16:creationId xmlns:a16="http://schemas.microsoft.com/office/drawing/2014/main" id="{6A9BFABB-19D9-4995-9FE7-A2013E5FDE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2026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C202-E24C-4CAD-93F8-549E029FDB34}"/>
              </a:ext>
            </a:extLst>
          </p:cNvPr>
          <p:cNvSpPr>
            <a:spLocks noGrp="1"/>
          </p:cNvSpPr>
          <p:nvPr>
            <p:ph type="title"/>
          </p:nvPr>
        </p:nvSpPr>
        <p:spPr/>
        <p:txBody>
          <a:bodyPr/>
          <a:lstStyle/>
          <a:p>
            <a:r>
              <a:rPr lang="en-IN" dirty="0"/>
              <a:t>FUTURE WORK PLAN</a:t>
            </a:r>
          </a:p>
        </p:txBody>
      </p:sp>
      <p:sp>
        <p:nvSpPr>
          <p:cNvPr id="3" name="Text Placeholder 2">
            <a:extLst>
              <a:ext uri="{FF2B5EF4-FFF2-40B4-BE49-F238E27FC236}">
                <a16:creationId xmlns:a16="http://schemas.microsoft.com/office/drawing/2014/main" id="{34DBAFB9-768A-4372-93FA-4B7A24F814BE}"/>
              </a:ext>
            </a:extLst>
          </p:cNvPr>
          <p:cNvSpPr>
            <a:spLocks noGrp="1"/>
          </p:cNvSpPr>
          <p:nvPr>
            <p:ph type="body" idx="1"/>
          </p:nvPr>
        </p:nvSpPr>
        <p:spPr/>
        <p:txBody>
          <a:bodyPr/>
          <a:lstStyle/>
          <a:p>
            <a:r>
              <a:rPr lang="en-IN" sz="2000" dirty="0"/>
              <a:t>Acquire the fabricated PCB, Assemble and test the outcomes.</a:t>
            </a:r>
          </a:p>
          <a:p>
            <a:r>
              <a:rPr lang="en-IN" sz="2000" dirty="0"/>
              <a:t>Stress test 3-D Printed housings</a:t>
            </a:r>
          </a:p>
          <a:p>
            <a:r>
              <a:rPr lang="en-IN" sz="2000" dirty="0"/>
              <a:t>Check IOT base on various devices with varying resolution.</a:t>
            </a:r>
          </a:p>
          <a:p>
            <a:r>
              <a:rPr lang="en-IN" sz="2000" dirty="0"/>
              <a:t>Stress test finished product.</a:t>
            </a:r>
          </a:p>
        </p:txBody>
      </p:sp>
      <p:sp>
        <p:nvSpPr>
          <p:cNvPr id="4" name="Slide Number Placeholder 3">
            <a:extLst>
              <a:ext uri="{FF2B5EF4-FFF2-40B4-BE49-F238E27FC236}">
                <a16:creationId xmlns:a16="http://schemas.microsoft.com/office/drawing/2014/main" id="{313F9A9D-D62E-4FAD-B549-3AC1B3A37A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03438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A9DA-7165-412E-B6CF-1D2A595718AE}"/>
              </a:ext>
            </a:extLst>
          </p:cNvPr>
          <p:cNvSpPr>
            <a:spLocks noGrp="1"/>
          </p:cNvSpPr>
          <p:nvPr>
            <p:ph type="title"/>
          </p:nvPr>
        </p:nvSpPr>
        <p:spPr/>
        <p:txBody>
          <a:bodyPr/>
          <a:lstStyle/>
          <a:p>
            <a:r>
              <a:rPr lang="en-IN" dirty="0"/>
              <a:t>EXPECTED OUTCOMES</a:t>
            </a:r>
          </a:p>
        </p:txBody>
      </p:sp>
      <p:sp>
        <p:nvSpPr>
          <p:cNvPr id="3" name="Text Placeholder 2">
            <a:extLst>
              <a:ext uri="{FF2B5EF4-FFF2-40B4-BE49-F238E27FC236}">
                <a16:creationId xmlns:a16="http://schemas.microsoft.com/office/drawing/2014/main" id="{480968D3-9FD9-4038-A7F4-FAA40F8AF1A5}"/>
              </a:ext>
            </a:extLst>
          </p:cNvPr>
          <p:cNvSpPr>
            <a:spLocks noGrp="1"/>
          </p:cNvSpPr>
          <p:nvPr>
            <p:ph type="body" idx="1"/>
          </p:nvPr>
        </p:nvSpPr>
        <p:spPr/>
        <p:txBody>
          <a:bodyPr/>
          <a:lstStyle/>
          <a:p>
            <a:r>
              <a:rPr lang="en-IN" sz="1600" dirty="0"/>
              <a:t>Manufacture of Low-cost multifunctional Optical instrument includes :</a:t>
            </a:r>
          </a:p>
          <a:p>
            <a:pPr marL="76200" indent="0">
              <a:buNone/>
            </a:pPr>
            <a:r>
              <a:rPr lang="en-IN" sz="1600" dirty="0"/>
              <a:t>	Beam- Chopper</a:t>
            </a:r>
          </a:p>
          <a:p>
            <a:pPr marL="76200" indent="0">
              <a:buNone/>
            </a:pPr>
            <a:r>
              <a:rPr lang="en-IN" sz="1600" dirty="0"/>
              <a:t>	X-Y Beam Steering</a:t>
            </a:r>
          </a:p>
          <a:p>
            <a:r>
              <a:rPr lang="en-IN" sz="1600" dirty="0"/>
              <a:t>Integrating the instrument to LabVIEW and other instruments for real-time analysis.</a:t>
            </a:r>
          </a:p>
          <a:p>
            <a:r>
              <a:rPr lang="en-IN" sz="1600" dirty="0"/>
              <a:t>Due to the aspect of using new methods of linear chopping ,Filing and publishing of patent/prototype application based on the proposed innovation is possible.</a:t>
            </a:r>
          </a:p>
          <a:p>
            <a:r>
              <a:rPr lang="en-IN" sz="1600" dirty="0"/>
              <a:t>Complete Software Stack for Windows ,Linux and Android with wireless controls.</a:t>
            </a:r>
          </a:p>
          <a:p>
            <a:endParaRPr lang="en-IN" sz="1600" dirty="0"/>
          </a:p>
        </p:txBody>
      </p:sp>
      <p:sp>
        <p:nvSpPr>
          <p:cNvPr id="4" name="Slide Number Placeholder 3">
            <a:extLst>
              <a:ext uri="{FF2B5EF4-FFF2-40B4-BE49-F238E27FC236}">
                <a16:creationId xmlns:a16="http://schemas.microsoft.com/office/drawing/2014/main" id="{B973BFE9-7F99-4F5E-908C-3D953C39FC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963602030"/>
      </p:ext>
    </p:extLst>
  </p:cSld>
  <p:clrMapOvr>
    <a:masterClrMapping/>
  </p:clrMapOvr>
</p:sld>
</file>

<file path=ppt/theme/theme1.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Warwick · SlidesCarnival</Template>
  <TotalTime>3248</TotalTime>
  <Words>2016</Words>
  <Application>Microsoft Office PowerPoint</Application>
  <PresentationFormat>On-screen Show (16:9)</PresentationFormat>
  <Paragraphs>339</Paragraphs>
  <Slides>26</Slides>
  <Notes>2</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Nixie One</vt:lpstr>
      <vt:lpstr>Arial</vt:lpstr>
      <vt:lpstr>Impact</vt:lpstr>
      <vt:lpstr>Roboto Slab</vt:lpstr>
      <vt:lpstr>Goudy Old Style</vt:lpstr>
      <vt:lpstr>Warwick template</vt:lpstr>
      <vt:lpstr>Picture</vt:lpstr>
      <vt:lpstr>Multifunctional Low-cost Integratable Optical Devices</vt:lpstr>
      <vt:lpstr>Objectives</vt:lpstr>
      <vt:lpstr>SIGNIFICANCE OF THE WORK</vt:lpstr>
      <vt:lpstr>Detailed Methodology</vt:lpstr>
      <vt:lpstr>Work Done</vt:lpstr>
      <vt:lpstr>Work Done</vt:lpstr>
      <vt:lpstr>OUTCOMES ACHIEVED</vt:lpstr>
      <vt:lpstr>FUTURE WORK PLAN</vt:lpstr>
      <vt:lpstr>EXPECTED OUTCOMES</vt:lpstr>
      <vt:lpstr>BUDGET ALLOCATION STATUS</vt:lpstr>
      <vt:lpstr>PowerPoint Presentation</vt:lpstr>
      <vt:lpstr>BEAM CHOPPER</vt:lpstr>
      <vt:lpstr>BEAM STEERER</vt:lpstr>
      <vt:lpstr>Market Study (Beam chopper)</vt:lpstr>
      <vt:lpstr>PowerPoint Presentation</vt:lpstr>
      <vt:lpstr>PowerPoint Presentation</vt:lpstr>
      <vt:lpstr>Working Principle  &amp; Status Quo</vt:lpstr>
      <vt:lpstr>HARDWARE FLOW &amp; SIMULATION</vt:lpstr>
      <vt:lpstr>Design Aspects (Chopper) </vt:lpstr>
      <vt:lpstr>Design Aspects (Beam Steering)</vt:lpstr>
      <vt:lpstr>Expected Outcomes</vt:lpstr>
      <vt:lpstr>PowerPoint Presentation</vt:lpstr>
      <vt:lpstr>PowerPoint Presentation</vt:lpstr>
      <vt:lpstr>FREQUENCY CONTROLLER</vt:lpstr>
      <vt:lpstr>PowerPoint Presentation</vt:lpstr>
      <vt:lpstr>PID CONTROL 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Multifunctional Low-cost Integratable Optical Devices</dc:title>
  <dc:creator>Alex shajan</dc:creator>
  <cp:lastModifiedBy>Alex shajan</cp:lastModifiedBy>
  <cp:revision>91</cp:revision>
  <dcterms:modified xsi:type="dcterms:W3CDTF">2022-02-13T16:16:28Z</dcterms:modified>
</cp:coreProperties>
</file>